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2E_6A8D95A7.xml" ContentType="application/vnd.ms-powerpoint.comments+xml"/>
  <Override PartName="/ppt/comments/modernComment_130_8B990438.xml" ContentType="application/vnd.ms-powerpoint.comments+xml"/>
  <Override PartName="/ppt/comments/modernComment_121_23D0DFC5.xml" ContentType="application/vnd.ms-powerpoint.comments+xml"/>
  <Override PartName="/ppt/comments/modernComment_113_FAD9717C.xml" ContentType="application/vnd.ms-powerpoint.comments+xml"/>
  <Override PartName="/ppt/comments/modernComment_117_C8F301A0.xml" ContentType="application/vnd.ms-powerpoint.comments+xml"/>
  <Override PartName="/ppt/media/image22.jpg" ContentType="image/png"/>
  <Override PartName="/ppt/comments/modernComment_11D_C54016DF.xml" ContentType="application/vnd.ms-powerpoint.comments+xml"/>
  <Override PartName="/ppt/comments/modernComment_13E_347F5275.xml" ContentType="application/vnd.ms-powerpoint.comments+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8"/>
  </p:notesMasterIdLst>
  <p:sldIdLst>
    <p:sldId id="257" r:id="rId2"/>
    <p:sldId id="303" r:id="rId3"/>
    <p:sldId id="311" r:id="rId4"/>
    <p:sldId id="302" r:id="rId5"/>
    <p:sldId id="312" r:id="rId6"/>
    <p:sldId id="304" r:id="rId7"/>
    <p:sldId id="313" r:id="rId8"/>
    <p:sldId id="288" r:id="rId9"/>
    <p:sldId id="280" r:id="rId10"/>
    <p:sldId id="289" r:id="rId11"/>
    <p:sldId id="314" r:id="rId12"/>
    <p:sldId id="307" r:id="rId13"/>
    <p:sldId id="275" r:id="rId14"/>
    <p:sldId id="273" r:id="rId15"/>
    <p:sldId id="279" r:id="rId16"/>
    <p:sldId id="284" r:id="rId17"/>
    <p:sldId id="278" r:id="rId18"/>
    <p:sldId id="270" r:id="rId19"/>
    <p:sldId id="285" r:id="rId20"/>
    <p:sldId id="281" r:id="rId21"/>
    <p:sldId id="282" r:id="rId22"/>
    <p:sldId id="283" r:id="rId23"/>
    <p:sldId id="290" r:id="rId24"/>
    <p:sldId id="286" r:id="rId25"/>
    <p:sldId id="318" r:id="rId26"/>
    <p:sldId id="277" r:id="rId27"/>
    <p:sldId id="315" r:id="rId28"/>
    <p:sldId id="260" r:id="rId29"/>
    <p:sldId id="261" r:id="rId30"/>
    <p:sldId id="263" r:id="rId31"/>
    <p:sldId id="262" r:id="rId32"/>
    <p:sldId id="264" r:id="rId33"/>
    <p:sldId id="266" r:id="rId34"/>
    <p:sldId id="265" r:id="rId35"/>
    <p:sldId id="267" r:id="rId36"/>
    <p:sldId id="268" r:id="rId37"/>
    <p:sldId id="269" r:id="rId38"/>
    <p:sldId id="292" r:id="rId39"/>
    <p:sldId id="293" r:id="rId40"/>
    <p:sldId id="294" r:id="rId41"/>
    <p:sldId id="295" r:id="rId42"/>
    <p:sldId id="296" r:id="rId43"/>
    <p:sldId id="287" r:id="rId44"/>
    <p:sldId id="299" r:id="rId45"/>
    <p:sldId id="317" r:id="rId46"/>
    <p:sldId id="300" r:id="rId47"/>
    <p:sldId id="316" r:id="rId48"/>
    <p:sldId id="301" r:id="rId49"/>
    <p:sldId id="306" r:id="rId50"/>
    <p:sldId id="308" r:id="rId51"/>
    <p:sldId id="321" r:id="rId52"/>
    <p:sldId id="297" r:id="rId53"/>
    <p:sldId id="298" r:id="rId54"/>
    <p:sldId id="309" r:id="rId55"/>
    <p:sldId id="258" r:id="rId56"/>
    <p:sldId id="291" r:id="rId57"/>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46AAF6-FB91-FFD2-A25F-8F06EABCB20B}" name="Seyidova, Maleyka" initials="SM" userId="S::maleyka.seyidova@isst.fraunhofer.de::4ad397c6-3ff0-491f-9b26-cc5f0e54011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4660"/>
  </p:normalViewPr>
  <p:slideViewPr>
    <p:cSldViewPr snapToGrid="0">
      <p:cViewPr varScale="1">
        <p:scale>
          <a:sx n="62" d="100"/>
          <a:sy n="62" d="100"/>
        </p:scale>
        <p:origin x="9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modernComment_113_FAD9717C.xml><?xml version="1.0" encoding="utf-8"?>
<p188:cmLst xmlns:a="http://schemas.openxmlformats.org/drawingml/2006/main" xmlns:r="http://schemas.openxmlformats.org/officeDocument/2006/relationships" xmlns:p188="http://schemas.microsoft.com/office/powerpoint/2018/8/main">
  <p188:cm id="{005BE7B9-F0FE-4247-8D26-C807DF574AEF}" authorId="{6F46AAF6-FB91-FFD2-A25F-8F06EABCB20B}" created="2023-06-11T10:56:26.215">
    <pc:sldMkLst xmlns:pc="http://schemas.microsoft.com/office/powerpoint/2013/main/command">
      <pc:docMk/>
      <pc:sldMk cId="4208554364" sldId="275"/>
    </pc:sldMkLst>
    <p188:txBody>
      <a:bodyPr/>
      <a:lstStyle/>
      <a:p>
        <a:r>
          <a:rPr lang="en-US"/>
          <a:t>stratify=emotions: This parameter is used to ensure that the class distribution of the labels (emotions) remains approximately the same in both the train and test sets.</a:t>
        </a:r>
      </a:p>
    </p188:txBody>
  </p188:cm>
</p188:cmLst>
</file>

<file path=ppt/comments/modernComment_117_C8F301A0.xml><?xml version="1.0" encoding="utf-8"?>
<p188:cmLst xmlns:a="http://schemas.openxmlformats.org/drawingml/2006/main" xmlns:r="http://schemas.openxmlformats.org/officeDocument/2006/relationships" xmlns:p188="http://schemas.microsoft.com/office/powerpoint/2018/8/main">
  <p188:cm id="{BC63AA71-0F72-46BD-A20F-C6DA0DB243E3}" authorId="{6F46AAF6-FB91-FFD2-A25F-8F06EABCB20B}" created="2023-06-11T11:23:20.690">
    <pc:sldMkLst xmlns:pc="http://schemas.microsoft.com/office/powerpoint/2013/main/command">
      <pc:docMk/>
      <pc:sldMk cId="3371368864" sldId="279"/>
    </pc:sldMkLst>
    <p188:txBody>
      <a:bodyPr/>
      <a:lstStyle/>
      <a:p>
        <a:r>
          <a:rPr lang="en-US"/>
          <a:t>
Filter size &amp; number of filters
In most CNN architectures, such as VGGNet or ResNet, the filter size remains the same throughout the network. The filters are usually square, meaning that they have the same width and height. For example, a common filter size could be 3x3 or 5x5.
However, the number of filters in each layer can change. In deeper layers of a CNN, it is common to increase the number of filters to capture more complex and abstract features. For instance, the first few convolutional layers may have fewer filters (e.g., 32 or 64 filters), while deeper layers may have more filters (e.g., 128, 256, or more).
Increasing the number of filters in deeper layers allows the network to learn more sophisticated representations by capturing higher-level features from the input data. This progression of filters helps the network extract low-level features in the initial layers and gradually learn more complex features as the information flows deeper into the network.
So, while the filter size typically remains the same, the number of filters can increase as you go deeper into the CNN architecture.
</a:t>
        </a:r>
      </a:p>
    </p188:txBody>
  </p188:cm>
</p188:cmLst>
</file>

<file path=ppt/comments/modernComment_11D_C54016DF.xml><?xml version="1.0" encoding="utf-8"?>
<p188:cmLst xmlns:a="http://schemas.openxmlformats.org/drawingml/2006/main" xmlns:r="http://schemas.openxmlformats.org/officeDocument/2006/relationships" xmlns:p188="http://schemas.microsoft.com/office/powerpoint/2018/8/main">
  <p188:cm id="{A9E9AD0E-BC2F-4446-B4B2-1C393F4CDB9B}" authorId="{6F46AAF6-FB91-FFD2-A25F-8F06EABCB20B}" created="2023-06-11T12:17:30.504">
    <ac:deMkLst xmlns:ac="http://schemas.microsoft.com/office/drawing/2013/main/command">
      <pc:docMk xmlns:pc="http://schemas.microsoft.com/office/powerpoint/2013/main/command"/>
      <pc:sldMk xmlns:pc="http://schemas.microsoft.com/office/powerpoint/2013/main/command" cId="3309311711" sldId="285"/>
      <ac:spMk id="7" creationId="{D1C1BA3F-B6AC-9E1E-9410-795CC43CAD56}"/>
    </ac:deMkLst>
    <p188:txBody>
      <a:bodyPr/>
      <a:lstStyle/>
      <a:p>
        <a:r>
          <a:rPr lang="en-US"/>
          <a:t>Learning rate is a crucial hyperparameter. A high rate may lead to sub-optimal convergence while a low rate may result in slow convergence.</a:t>
        </a:r>
      </a:p>
    </p188:txBody>
  </p188:cm>
</p188:cmLst>
</file>

<file path=ppt/comments/modernComment_121_23D0DFC5.xml><?xml version="1.0" encoding="utf-8"?>
<p188:cmLst xmlns:a="http://schemas.openxmlformats.org/drawingml/2006/main" xmlns:r="http://schemas.openxmlformats.org/officeDocument/2006/relationships" xmlns:p188="http://schemas.microsoft.com/office/powerpoint/2018/8/main">
  <p188:cm id="{7D488E04-692B-4978-9FE6-9412D99438A7}" authorId="{6F46AAF6-FB91-FFD2-A25F-8F06EABCB20B}" created="2023-06-11T09:40:01.245">
    <pc:sldMkLst xmlns:pc="http://schemas.microsoft.com/office/powerpoint/2013/main/command">
      <pc:docMk/>
      <pc:sldMk cId="600891333" sldId="289"/>
    </pc:sldMkLst>
    <p188:txBody>
      <a:bodyPr/>
      <a:lstStyle/>
      <a:p>
        <a:r>
          <a:rPr lang="en-US"/>
          <a:t>see FER video</a:t>
        </a:r>
      </a:p>
    </p188:txBody>
  </p188:cm>
  <p188:cm id="{4F87551A-A628-4475-B422-682B62838FCF}" authorId="{6F46AAF6-FB91-FFD2-A25F-8F06EABCB20B}" created="2023-06-11T10:40:46.044">
    <ac:deMkLst xmlns:ac="http://schemas.microsoft.com/office/drawing/2013/main/command">
      <pc:docMk xmlns:pc="http://schemas.microsoft.com/office/powerpoint/2013/main/command"/>
      <pc:sldMk xmlns:pc="http://schemas.microsoft.com/office/powerpoint/2013/main/command" cId="600891333" sldId="289"/>
      <ac:picMk id="5" creationId="{DFE4A261-A929-58F9-1364-E02764A252B9}"/>
    </ac:deMkLst>
    <p188:txBody>
      <a:bodyPr/>
      <a:lstStyle/>
      <a:p>
        <a:r>
          <a:rPr lang="en-US"/>
          <a:t>Dataset is generated by cropping  already posted images and video sources on the  internet based on annotators, or any hybrid technology </a:t>
        </a:r>
      </a:p>
    </p188:txBody>
  </p188:cm>
</p188:cmLst>
</file>

<file path=ppt/comments/modernComment_12E_6A8D95A7.xml><?xml version="1.0" encoding="utf-8"?>
<p188:cmLst xmlns:a="http://schemas.openxmlformats.org/drawingml/2006/main" xmlns:r="http://schemas.openxmlformats.org/officeDocument/2006/relationships" xmlns:p188="http://schemas.microsoft.com/office/powerpoint/2018/8/main">
  <p188:cm id="{F0665AAB-4E64-4042-B7E0-C416769AB30C}" authorId="{6F46AAF6-FB91-FFD2-A25F-8F06EABCB20B}" created="2023-06-11T10:31:53.007">
    <ac:deMkLst xmlns:ac="http://schemas.microsoft.com/office/drawing/2013/main/command">
      <pc:docMk xmlns:pc="http://schemas.microsoft.com/office/powerpoint/2013/main/command"/>
      <pc:sldMk xmlns:pc="http://schemas.microsoft.com/office/powerpoint/2013/main/command" cId="1787663783" sldId="302"/>
      <ac:spMk id="7" creationId="{3F356B24-6AC5-3D39-E4A3-AD2A31D8D8CE}"/>
    </ac:deMkLst>
    <p188:txBody>
      <a:bodyPr/>
      <a:lstStyle/>
      <a:p>
        <a:r>
          <a:rPr lang="en-US"/>
          <a:t>Facial expressions are a universal method of conveying emotions and are recognized across cultures.
FER, while essential, is challenging due to the variability of emotional responses.
</a:t>
        </a:r>
      </a:p>
    </p188:txBody>
  </p188:cm>
</p188:cmLst>
</file>

<file path=ppt/comments/modernComment_130_8B990438.xml><?xml version="1.0" encoding="utf-8"?>
<p188:cmLst xmlns:a="http://schemas.openxmlformats.org/drawingml/2006/main" xmlns:r="http://schemas.openxmlformats.org/officeDocument/2006/relationships" xmlns:p188="http://schemas.microsoft.com/office/powerpoint/2018/8/main">
  <p188:cm id="{3EC961CF-0394-4C49-B3AE-5D9F77269CF3}" authorId="{6F46AAF6-FB91-FFD2-A25F-8F06EABCB20B}" created="2023-06-11T10:33:22.929">
    <ac:deMkLst xmlns:ac="http://schemas.microsoft.com/office/drawing/2013/main/command">
      <pc:docMk xmlns:pc="http://schemas.microsoft.com/office/powerpoint/2013/main/command"/>
      <pc:sldMk xmlns:pc="http://schemas.microsoft.com/office/powerpoint/2013/main/command" cId="2342061112" sldId="304"/>
      <ac:spMk id="7" creationId="{1C7BCCC4-D685-EF93-966C-6B65A201B021}"/>
    </ac:deMkLst>
    <p188:txBody>
      <a:bodyPr/>
      <a:lstStyle/>
      <a:p>
        <a:r>
          <a:rPr lang="en-US"/>
          <a:t>Leverage the power of deep learning for Facial Emotion Recognition</a:t>
        </a:r>
      </a:p>
    </p188:txBody>
  </p188:cm>
</p188:cmLst>
</file>

<file path=ppt/comments/modernComment_13E_347F5275.xml><?xml version="1.0" encoding="utf-8"?>
<p188:cmLst xmlns:a="http://schemas.openxmlformats.org/drawingml/2006/main" xmlns:r="http://schemas.openxmlformats.org/officeDocument/2006/relationships" xmlns:p188="http://schemas.microsoft.com/office/powerpoint/2018/8/main">
  <p188:cm id="{9C8E8E86-AF9A-4AF3-BBF8-86A67757F33B}" authorId="{6F46AAF6-FB91-FFD2-A25F-8F06EABCB20B}" created="2023-06-11T13:08:51.052">
    <ac:deMkLst xmlns:ac="http://schemas.microsoft.com/office/drawing/2013/main/command">
      <pc:docMk xmlns:pc="http://schemas.microsoft.com/office/powerpoint/2013/main/command"/>
      <pc:sldMk xmlns:pc="http://schemas.microsoft.com/office/powerpoint/2013/main/command" cId="880759413" sldId="318"/>
      <ac:spMk id="5" creationId="{C7F9A206-BB90-A12F-6EB1-0E337C40CACD}"/>
    </ac:deMkLst>
    <p188:txBody>
      <a:bodyPr/>
      <a:lstStyle/>
      <a:p>
        <a:r>
          <a:rPr lang="en-US"/>
          <a:t>: Visualize the behavior of the loss function over time, helps identify issues like overfitting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0E599-E759-4F79-B065-E2E274870EBF}" type="datetimeFigureOut">
              <a:rPr lang="en-PK" smtClean="0"/>
              <a:t>08/30/2023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45F83-D375-4B6B-839A-5F2281AAECB8}" type="slidenum">
              <a:rPr lang="en-PK" smtClean="0"/>
              <a:t>‹#›</a:t>
            </a:fld>
            <a:endParaRPr lang="en-PK"/>
          </a:p>
        </p:txBody>
      </p:sp>
    </p:spTree>
    <p:extLst>
      <p:ext uri="{BB962C8B-B14F-4D97-AF65-F5344CB8AC3E}">
        <p14:creationId xmlns:p14="http://schemas.microsoft.com/office/powerpoint/2010/main" val="286107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45F83-D375-4B6B-839A-5F2281AAECB8}" type="slidenum">
              <a:rPr lang="en-PK" smtClean="0"/>
              <a:t>1</a:t>
            </a:fld>
            <a:endParaRPr lang="en-PK"/>
          </a:p>
        </p:txBody>
      </p:sp>
    </p:spTree>
    <p:extLst>
      <p:ext uri="{BB962C8B-B14F-4D97-AF65-F5344CB8AC3E}">
        <p14:creationId xmlns:p14="http://schemas.microsoft.com/office/powerpoint/2010/main" val="303339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845F83-D375-4B6B-839A-5F2281AAECB8}" type="slidenum">
              <a:rPr lang="en-PK" smtClean="0"/>
              <a:t>4</a:t>
            </a:fld>
            <a:endParaRPr lang="en-PK"/>
          </a:p>
        </p:txBody>
      </p:sp>
    </p:spTree>
    <p:extLst>
      <p:ext uri="{BB962C8B-B14F-4D97-AF65-F5344CB8AC3E}">
        <p14:creationId xmlns:p14="http://schemas.microsoft.com/office/powerpoint/2010/main" val="1840115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10845F83-D375-4B6B-839A-5F2281AAECB8}" type="slidenum">
              <a:rPr lang="en-PK" smtClean="0"/>
              <a:t>30</a:t>
            </a:fld>
            <a:endParaRPr lang="en-PK"/>
          </a:p>
        </p:txBody>
      </p:sp>
    </p:spTree>
    <p:extLst>
      <p:ext uri="{BB962C8B-B14F-4D97-AF65-F5344CB8AC3E}">
        <p14:creationId xmlns:p14="http://schemas.microsoft.com/office/powerpoint/2010/main" val="152500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65F7-EA4F-5269-6553-D4C3A18D9B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DDAE1F73-C448-745B-A30B-9698A6C8D9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598DFE74-5A17-176F-4AA9-9FAE2621E78B}"/>
              </a:ext>
            </a:extLst>
          </p:cNvPr>
          <p:cNvSpPr>
            <a:spLocks noGrp="1"/>
          </p:cNvSpPr>
          <p:nvPr>
            <p:ph type="dt" sz="half" idx="10"/>
          </p:nvPr>
        </p:nvSpPr>
        <p:spPr/>
        <p:txBody>
          <a:bodyPr/>
          <a:lstStyle/>
          <a:p>
            <a:fld id="{730FAE0D-4701-43CF-A8A4-0A096166B8FB}" type="datetime8">
              <a:rPr lang="en-PK" smtClean="0"/>
              <a:t>08/30/2023 01:09</a:t>
            </a:fld>
            <a:endParaRPr lang="en-PK"/>
          </a:p>
        </p:txBody>
      </p:sp>
      <p:sp>
        <p:nvSpPr>
          <p:cNvPr id="5" name="Footer Placeholder 4">
            <a:extLst>
              <a:ext uri="{FF2B5EF4-FFF2-40B4-BE49-F238E27FC236}">
                <a16:creationId xmlns:a16="http://schemas.microsoft.com/office/drawing/2014/main" id="{DA7EF102-A583-A4FC-AC6D-E720176C57F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D09DF75B-2632-0C25-6902-B6E7136ECE15}"/>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25697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9816-DCEF-5588-B65F-BBAD94D9E2BF}"/>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F0487FC-974A-6E32-BE1F-0E191F6A34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2A8A631-A4D7-EC4C-784D-213581810EB6}"/>
              </a:ext>
            </a:extLst>
          </p:cNvPr>
          <p:cNvSpPr>
            <a:spLocks noGrp="1"/>
          </p:cNvSpPr>
          <p:nvPr>
            <p:ph type="dt" sz="half" idx="10"/>
          </p:nvPr>
        </p:nvSpPr>
        <p:spPr/>
        <p:txBody>
          <a:bodyPr/>
          <a:lstStyle/>
          <a:p>
            <a:fld id="{0B9D6AC0-087C-4C1C-9182-DFCB149DFF5C}" type="datetime8">
              <a:rPr lang="en-PK" smtClean="0"/>
              <a:t>08/30/2023 01:09</a:t>
            </a:fld>
            <a:endParaRPr lang="en-PK"/>
          </a:p>
        </p:txBody>
      </p:sp>
      <p:sp>
        <p:nvSpPr>
          <p:cNvPr id="5" name="Footer Placeholder 4">
            <a:extLst>
              <a:ext uri="{FF2B5EF4-FFF2-40B4-BE49-F238E27FC236}">
                <a16:creationId xmlns:a16="http://schemas.microsoft.com/office/drawing/2014/main" id="{DABE1D4E-5167-0CBF-52DD-3577BB7F46F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CF2D54C-3FAD-4822-FD66-E1113DA0A121}"/>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324705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20D643-7384-4CDD-F796-60954F891A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4492B32E-0E33-F748-9A2F-03E7A80561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FE3748CF-0602-3497-A916-66C33608AF37}"/>
              </a:ext>
            </a:extLst>
          </p:cNvPr>
          <p:cNvSpPr>
            <a:spLocks noGrp="1"/>
          </p:cNvSpPr>
          <p:nvPr>
            <p:ph type="dt" sz="half" idx="10"/>
          </p:nvPr>
        </p:nvSpPr>
        <p:spPr/>
        <p:txBody>
          <a:bodyPr/>
          <a:lstStyle/>
          <a:p>
            <a:fld id="{1439DB89-3018-4907-A00C-6597901D7323}" type="datetime8">
              <a:rPr lang="en-PK" smtClean="0"/>
              <a:t>08/30/2023 01:09</a:t>
            </a:fld>
            <a:endParaRPr lang="en-PK"/>
          </a:p>
        </p:txBody>
      </p:sp>
      <p:sp>
        <p:nvSpPr>
          <p:cNvPr id="5" name="Footer Placeholder 4">
            <a:extLst>
              <a:ext uri="{FF2B5EF4-FFF2-40B4-BE49-F238E27FC236}">
                <a16:creationId xmlns:a16="http://schemas.microsoft.com/office/drawing/2014/main" id="{C6920D33-5AF2-C8FC-5C9B-F3A3C482189F}"/>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95662BE-12A1-18AE-64B2-399032927030}"/>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262446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F18C-91D1-8801-A255-C02741E25B59}"/>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2829ACE9-0DAE-9543-6991-9CC82B3042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66D1958-5295-94A7-3031-7808CB3665BD}"/>
              </a:ext>
            </a:extLst>
          </p:cNvPr>
          <p:cNvSpPr>
            <a:spLocks noGrp="1"/>
          </p:cNvSpPr>
          <p:nvPr>
            <p:ph type="dt" sz="half" idx="10"/>
          </p:nvPr>
        </p:nvSpPr>
        <p:spPr/>
        <p:txBody>
          <a:bodyPr/>
          <a:lstStyle/>
          <a:p>
            <a:fld id="{B70DF6CB-A877-4522-8276-EFA917297721}" type="datetime8">
              <a:rPr lang="en-PK" smtClean="0"/>
              <a:t>08/30/2023 01:09</a:t>
            </a:fld>
            <a:endParaRPr lang="en-PK"/>
          </a:p>
        </p:txBody>
      </p:sp>
      <p:sp>
        <p:nvSpPr>
          <p:cNvPr id="5" name="Footer Placeholder 4">
            <a:extLst>
              <a:ext uri="{FF2B5EF4-FFF2-40B4-BE49-F238E27FC236}">
                <a16:creationId xmlns:a16="http://schemas.microsoft.com/office/drawing/2014/main" id="{2CB1648C-EFA4-397F-C0A3-7C714BFA8851}"/>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38A94F4-1D74-13DA-E6D7-484113903AEE}"/>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3898520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D92B-82E8-49F4-70C7-42E4BA49A2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B52F07FC-E0E2-E60E-0C48-690DBE439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B4A844-36AD-86AC-5A76-8DFF7A827BC7}"/>
              </a:ext>
            </a:extLst>
          </p:cNvPr>
          <p:cNvSpPr>
            <a:spLocks noGrp="1"/>
          </p:cNvSpPr>
          <p:nvPr>
            <p:ph type="dt" sz="half" idx="10"/>
          </p:nvPr>
        </p:nvSpPr>
        <p:spPr/>
        <p:txBody>
          <a:bodyPr/>
          <a:lstStyle/>
          <a:p>
            <a:fld id="{7FDFEB9E-7E46-47EA-B36B-1CE4710DEF29}" type="datetime8">
              <a:rPr lang="en-PK" smtClean="0"/>
              <a:t>08/30/2023 01:09</a:t>
            </a:fld>
            <a:endParaRPr lang="en-PK"/>
          </a:p>
        </p:txBody>
      </p:sp>
      <p:sp>
        <p:nvSpPr>
          <p:cNvPr id="5" name="Footer Placeholder 4">
            <a:extLst>
              <a:ext uri="{FF2B5EF4-FFF2-40B4-BE49-F238E27FC236}">
                <a16:creationId xmlns:a16="http://schemas.microsoft.com/office/drawing/2014/main" id="{7D94D61B-4BF1-8298-3642-DCF9D9D4D8C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6F3AE0E-F16C-5E76-250B-E4F0B0988804}"/>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349320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000E-8DE2-685E-1530-DAF07EA86EB8}"/>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C5D2FB37-C6DA-8F7E-B408-9C58F26248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D29414EB-0B63-93CF-053F-26C2B3F820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002F94AF-A719-644B-D605-89C8B9D2D0D9}"/>
              </a:ext>
            </a:extLst>
          </p:cNvPr>
          <p:cNvSpPr>
            <a:spLocks noGrp="1"/>
          </p:cNvSpPr>
          <p:nvPr>
            <p:ph type="dt" sz="half" idx="10"/>
          </p:nvPr>
        </p:nvSpPr>
        <p:spPr/>
        <p:txBody>
          <a:bodyPr/>
          <a:lstStyle/>
          <a:p>
            <a:fld id="{558212F8-5806-4A53-8F0A-2DCDA6E75194}" type="datetime8">
              <a:rPr lang="en-PK" smtClean="0"/>
              <a:t>08/30/2023 01:09</a:t>
            </a:fld>
            <a:endParaRPr lang="en-PK"/>
          </a:p>
        </p:txBody>
      </p:sp>
      <p:sp>
        <p:nvSpPr>
          <p:cNvPr id="6" name="Footer Placeholder 5">
            <a:extLst>
              <a:ext uri="{FF2B5EF4-FFF2-40B4-BE49-F238E27FC236}">
                <a16:creationId xmlns:a16="http://schemas.microsoft.com/office/drawing/2014/main" id="{7C833638-1DA4-8055-16BA-0ABD8EBF18AD}"/>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855FC888-4C95-85F8-C09C-8DE1F5DFCBF0}"/>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1029309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9190-9F52-A2AA-5786-ED3741E1EFB4}"/>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FAA1B50-173F-5AF6-33D5-66535326D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7520BC-D87F-7B8E-2570-0D112E6DE6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953F9EA3-C3E3-4BBA-786A-C9DFB0DAB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360AF8-DE2F-4C80-DEE5-AA24D16C6D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42898109-211D-7911-4788-53ED603EE350}"/>
              </a:ext>
            </a:extLst>
          </p:cNvPr>
          <p:cNvSpPr>
            <a:spLocks noGrp="1"/>
          </p:cNvSpPr>
          <p:nvPr>
            <p:ph type="dt" sz="half" idx="10"/>
          </p:nvPr>
        </p:nvSpPr>
        <p:spPr/>
        <p:txBody>
          <a:bodyPr/>
          <a:lstStyle/>
          <a:p>
            <a:fld id="{2543BDAA-7DFC-4DFE-9AED-47D1D4E4A998}" type="datetime8">
              <a:rPr lang="en-PK" smtClean="0"/>
              <a:t>08/30/2023 01:09</a:t>
            </a:fld>
            <a:endParaRPr lang="en-PK"/>
          </a:p>
        </p:txBody>
      </p:sp>
      <p:sp>
        <p:nvSpPr>
          <p:cNvPr id="8" name="Footer Placeholder 7">
            <a:extLst>
              <a:ext uri="{FF2B5EF4-FFF2-40B4-BE49-F238E27FC236}">
                <a16:creationId xmlns:a16="http://schemas.microsoft.com/office/drawing/2014/main" id="{45DDB67E-E555-97F3-6ED8-959818C0FBEE}"/>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7F6B8160-689C-7483-4F3D-66A723AF96A5}"/>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1995652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41B5-67F1-EBA9-C5AB-FA4495845C5A}"/>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0293BDA3-8338-A4E5-81CC-7D82BF69184B}"/>
              </a:ext>
            </a:extLst>
          </p:cNvPr>
          <p:cNvSpPr>
            <a:spLocks noGrp="1"/>
          </p:cNvSpPr>
          <p:nvPr>
            <p:ph type="dt" sz="half" idx="10"/>
          </p:nvPr>
        </p:nvSpPr>
        <p:spPr/>
        <p:txBody>
          <a:bodyPr/>
          <a:lstStyle/>
          <a:p>
            <a:fld id="{E0C22FEF-87B8-404D-85BF-22C7D971B108}" type="datetime8">
              <a:rPr lang="en-PK" smtClean="0"/>
              <a:t>08/30/2023 01:09</a:t>
            </a:fld>
            <a:endParaRPr lang="en-PK"/>
          </a:p>
        </p:txBody>
      </p:sp>
      <p:sp>
        <p:nvSpPr>
          <p:cNvPr id="4" name="Footer Placeholder 3">
            <a:extLst>
              <a:ext uri="{FF2B5EF4-FFF2-40B4-BE49-F238E27FC236}">
                <a16:creationId xmlns:a16="http://schemas.microsoft.com/office/drawing/2014/main" id="{D786F03A-D343-8E34-37E8-60FEDDBD362B}"/>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33B780B1-9733-BF50-6640-D4714492429E}"/>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1249238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1ED9DD-E338-D211-C239-05E114EA852F}"/>
              </a:ext>
            </a:extLst>
          </p:cNvPr>
          <p:cNvSpPr>
            <a:spLocks noGrp="1"/>
          </p:cNvSpPr>
          <p:nvPr>
            <p:ph type="dt" sz="half" idx="10"/>
          </p:nvPr>
        </p:nvSpPr>
        <p:spPr/>
        <p:txBody>
          <a:bodyPr/>
          <a:lstStyle/>
          <a:p>
            <a:fld id="{03701FC6-312B-4C30-90ED-045AE3165E3A}" type="datetime8">
              <a:rPr lang="en-PK" smtClean="0"/>
              <a:t>08/30/2023 01:09</a:t>
            </a:fld>
            <a:endParaRPr lang="en-PK"/>
          </a:p>
        </p:txBody>
      </p:sp>
      <p:sp>
        <p:nvSpPr>
          <p:cNvPr id="3" name="Footer Placeholder 2">
            <a:extLst>
              <a:ext uri="{FF2B5EF4-FFF2-40B4-BE49-F238E27FC236}">
                <a16:creationId xmlns:a16="http://schemas.microsoft.com/office/drawing/2014/main" id="{92DBCCC9-E4D8-80B1-3F6B-63B7B28DD763}"/>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DC841B2C-A9CC-3C1A-1CEC-7E58D77AFBB4}"/>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271405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1426-909D-5E9B-3724-C59F41FB2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73EEC46C-0AD1-10F5-14C7-43615FAD9B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59C85BBF-88B7-5F30-D876-AB403E2A4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C9D282-8330-085C-A3CC-BF2F5174E5C5}"/>
              </a:ext>
            </a:extLst>
          </p:cNvPr>
          <p:cNvSpPr>
            <a:spLocks noGrp="1"/>
          </p:cNvSpPr>
          <p:nvPr>
            <p:ph type="dt" sz="half" idx="10"/>
          </p:nvPr>
        </p:nvSpPr>
        <p:spPr/>
        <p:txBody>
          <a:bodyPr/>
          <a:lstStyle/>
          <a:p>
            <a:fld id="{FA24EA7F-F194-441C-BE58-BA225ADE2733}" type="datetime8">
              <a:rPr lang="en-PK" smtClean="0"/>
              <a:t>08/30/2023 01:09</a:t>
            </a:fld>
            <a:endParaRPr lang="en-PK"/>
          </a:p>
        </p:txBody>
      </p:sp>
      <p:sp>
        <p:nvSpPr>
          <p:cNvPr id="6" name="Footer Placeholder 5">
            <a:extLst>
              <a:ext uri="{FF2B5EF4-FFF2-40B4-BE49-F238E27FC236}">
                <a16:creationId xmlns:a16="http://schemas.microsoft.com/office/drawing/2014/main" id="{E93C4CFF-7B53-5DB7-5FB4-FD1663519506}"/>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3195D0E6-42D0-DA6F-673B-54FCC7DCF943}"/>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2926293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D619-261F-DAA8-604E-18E50D365D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1ED58A20-697D-3FAD-EF59-EE8821722A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43CB6E02-496C-E714-4070-7997EF5595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58FFAE-95EE-11BD-A237-769C1916F8F5}"/>
              </a:ext>
            </a:extLst>
          </p:cNvPr>
          <p:cNvSpPr>
            <a:spLocks noGrp="1"/>
          </p:cNvSpPr>
          <p:nvPr>
            <p:ph type="dt" sz="half" idx="10"/>
          </p:nvPr>
        </p:nvSpPr>
        <p:spPr/>
        <p:txBody>
          <a:bodyPr/>
          <a:lstStyle/>
          <a:p>
            <a:fld id="{8FF8B0AD-CBD6-4C2A-9129-9F4B596B4A9A}" type="datetime8">
              <a:rPr lang="en-PK" smtClean="0"/>
              <a:t>08/30/2023 01:09</a:t>
            </a:fld>
            <a:endParaRPr lang="en-PK"/>
          </a:p>
        </p:txBody>
      </p:sp>
      <p:sp>
        <p:nvSpPr>
          <p:cNvPr id="6" name="Footer Placeholder 5">
            <a:extLst>
              <a:ext uri="{FF2B5EF4-FFF2-40B4-BE49-F238E27FC236}">
                <a16:creationId xmlns:a16="http://schemas.microsoft.com/office/drawing/2014/main" id="{AF8751FD-C981-BD00-810F-554B8074700A}"/>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A6E89464-3508-91BC-3271-42E6A6A26B41}"/>
              </a:ext>
            </a:extLst>
          </p:cNvPr>
          <p:cNvSpPr>
            <a:spLocks noGrp="1"/>
          </p:cNvSpPr>
          <p:nvPr>
            <p:ph type="sldNum" sz="quarter" idx="12"/>
          </p:nvPr>
        </p:nvSpPr>
        <p:spPr/>
        <p:txBody>
          <a:bodyPr/>
          <a:lstStyle/>
          <a:p>
            <a:fld id="{B6B6B335-BA66-4D24-92C2-27886ABD77F8}" type="slidenum">
              <a:rPr lang="en-PK" smtClean="0"/>
              <a:t>‹#›</a:t>
            </a:fld>
            <a:endParaRPr lang="en-PK"/>
          </a:p>
        </p:txBody>
      </p:sp>
    </p:spTree>
    <p:extLst>
      <p:ext uri="{BB962C8B-B14F-4D97-AF65-F5344CB8AC3E}">
        <p14:creationId xmlns:p14="http://schemas.microsoft.com/office/powerpoint/2010/main" val="1383878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7BF0E1-FB1B-9D48-1EC1-D36384ED6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5CA37366-0A1D-8A1E-22DF-8E17ED9358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C4DEBC9E-5E73-2BB1-9DD5-FC136F6304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B4A95-86D1-473A-A2DE-CA8221F37652}" type="datetime8">
              <a:rPr lang="en-PK" smtClean="0"/>
              <a:t>08/30/2023 01:09</a:t>
            </a:fld>
            <a:endParaRPr lang="en-PK"/>
          </a:p>
        </p:txBody>
      </p:sp>
      <p:sp>
        <p:nvSpPr>
          <p:cNvPr id="5" name="Footer Placeholder 4">
            <a:extLst>
              <a:ext uri="{FF2B5EF4-FFF2-40B4-BE49-F238E27FC236}">
                <a16:creationId xmlns:a16="http://schemas.microsoft.com/office/drawing/2014/main" id="{97EBEB6A-1590-24DD-A5AC-2AAABE7BCF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560D40AB-3EF1-3820-E3A0-7ED2D4659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B6B6B335-BA66-4D24-92C2-27886ABD77F8}" type="slidenum">
              <a:rPr lang="en-PK" smtClean="0"/>
              <a:pPr/>
              <a:t>‹#›</a:t>
            </a:fld>
            <a:endParaRPr lang="en-PK" dirty="0"/>
          </a:p>
        </p:txBody>
      </p:sp>
    </p:spTree>
    <p:extLst>
      <p:ext uri="{BB962C8B-B14F-4D97-AF65-F5344CB8AC3E}">
        <p14:creationId xmlns:p14="http://schemas.microsoft.com/office/powerpoint/2010/main" val="184582504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21_23D0DFC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13_FAD9717C.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9.png"/><Relationship Id="rId7" Type="http://schemas.openxmlformats.org/officeDocument/2006/relationships/slide" Target="slide53.xml"/><Relationship Id="rId2" Type="http://schemas.openxmlformats.org/officeDocument/2006/relationships/image" Target="../media/image18.JP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80.png"/><Relationship Id="rId4" Type="http://schemas.openxmlformats.org/officeDocument/2006/relationships/slide" Target="slide5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17_C8F301A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11D_C54016DF.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3E_347F5275.xml"/><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2E_6A8D95A7.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www.v7labs.com/blog/transfer-learning-guide.%20Accessed%20March%202023"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microsoft.com/office/2018/10/relationships/comments" Target="../comments/modernComment_130_8B990438.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BA9D3-04E8-F166-9C8B-F41B07B14152}"/>
              </a:ext>
            </a:extLst>
          </p:cNvPr>
          <p:cNvSpPr>
            <a:spLocks noGrp="1"/>
          </p:cNvSpPr>
          <p:nvPr>
            <p:ph type="ctrTitle"/>
          </p:nvPr>
        </p:nvSpPr>
        <p:spPr>
          <a:xfrm>
            <a:off x="2731542" y="2102278"/>
            <a:ext cx="8816991" cy="1333745"/>
          </a:xfrm>
        </p:spPr>
        <p:txBody>
          <a:bodyPr>
            <a:normAutofit/>
          </a:bodyPr>
          <a:lstStyle/>
          <a:p>
            <a:pPr defTabSz="877824"/>
            <a:r>
              <a:rPr lang="en-US" sz="3600" kern="1200">
                <a:solidFill>
                  <a:schemeClr val="tx1"/>
                </a:solidFill>
                <a:latin typeface="+mj-lt"/>
                <a:ea typeface="+mj-ea"/>
                <a:cs typeface="+mj-cs"/>
              </a:rPr>
              <a:t>Facial Expression Recognition using Convolutional Neural Network</a:t>
            </a:r>
            <a:endParaRPr lang="en-PK" sz="3600" dirty="0"/>
          </a:p>
        </p:txBody>
      </p:sp>
      <p:sp>
        <p:nvSpPr>
          <p:cNvPr id="5" name="TextBox 4">
            <a:extLst>
              <a:ext uri="{FF2B5EF4-FFF2-40B4-BE49-F238E27FC236}">
                <a16:creationId xmlns:a16="http://schemas.microsoft.com/office/drawing/2014/main" id="{9DCD74F5-1F76-28D7-38CD-485FE08DF2BA}"/>
              </a:ext>
            </a:extLst>
          </p:cNvPr>
          <p:cNvSpPr txBox="1"/>
          <p:nvPr/>
        </p:nvSpPr>
        <p:spPr>
          <a:xfrm>
            <a:off x="5854003" y="3521411"/>
            <a:ext cx="2572068" cy="504508"/>
          </a:xfrm>
          <a:prstGeom prst="rect">
            <a:avLst/>
          </a:prstGeom>
          <a:noFill/>
        </p:spPr>
        <p:txBody>
          <a:bodyPr wrap="none" rtlCol="0">
            <a:spAutoFit/>
          </a:bodyPr>
          <a:lstStyle/>
          <a:p>
            <a:pPr defTabSz="877824">
              <a:spcAft>
                <a:spcPts val="600"/>
              </a:spcAft>
            </a:pPr>
            <a:r>
              <a:rPr lang="en-US" sz="2688" b="1" kern="1200">
                <a:solidFill>
                  <a:schemeClr val="tx1"/>
                </a:solidFill>
                <a:latin typeface="+mn-lt"/>
                <a:ea typeface="+mn-ea"/>
                <a:cs typeface="+mn-cs"/>
              </a:rPr>
              <a:t>Research Project</a:t>
            </a:r>
            <a:endParaRPr lang="en-PK" sz="2800" b="1" dirty="0"/>
          </a:p>
        </p:txBody>
      </p:sp>
      <p:pic>
        <p:nvPicPr>
          <p:cNvPr id="7" name="Picture 6" descr="A picture containing text, font, graphics, logo&#10;&#10;Description automatically generated">
            <a:extLst>
              <a:ext uri="{FF2B5EF4-FFF2-40B4-BE49-F238E27FC236}">
                <a16:creationId xmlns:a16="http://schemas.microsoft.com/office/drawing/2014/main" id="{8BCB55E9-20EB-0593-D11E-41248F4A7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149" y="1784296"/>
            <a:ext cx="2088075" cy="1129614"/>
          </a:xfrm>
          <a:prstGeom prst="rect">
            <a:avLst/>
          </a:prstGeom>
        </p:spPr>
      </p:pic>
      <p:pic>
        <p:nvPicPr>
          <p:cNvPr id="9" name="Picture 8">
            <a:extLst>
              <a:ext uri="{FF2B5EF4-FFF2-40B4-BE49-F238E27FC236}">
                <a16:creationId xmlns:a16="http://schemas.microsoft.com/office/drawing/2014/main" id="{809B598E-5F53-170C-43B9-061C67D75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03122" y="3367698"/>
            <a:ext cx="3416221" cy="136649"/>
          </a:xfrm>
          <a:prstGeom prst="rect">
            <a:avLst/>
          </a:prstGeom>
        </p:spPr>
      </p:pic>
      <p:sp>
        <p:nvSpPr>
          <p:cNvPr id="3" name="Slide Number Placeholder 2">
            <a:extLst>
              <a:ext uri="{FF2B5EF4-FFF2-40B4-BE49-F238E27FC236}">
                <a16:creationId xmlns:a16="http://schemas.microsoft.com/office/drawing/2014/main" id="{483CAF6F-D7CE-3B6E-5D44-C2469AFD14A1}"/>
              </a:ext>
            </a:extLst>
          </p:cNvPr>
          <p:cNvSpPr>
            <a:spLocks noGrp="1"/>
          </p:cNvSpPr>
          <p:nvPr>
            <p:ph type="sldNum" sz="quarter" idx="12"/>
          </p:nvPr>
        </p:nvSpPr>
        <p:spPr/>
        <p:txBody>
          <a:bodyPr/>
          <a:lstStyle/>
          <a:p>
            <a:fld id="{B6B6B335-BA66-4D24-92C2-27886ABD77F8}" type="slidenum">
              <a:rPr lang="en-PK" smtClean="0"/>
              <a:t>1</a:t>
            </a:fld>
            <a:endParaRPr lang="en-PK"/>
          </a:p>
        </p:txBody>
      </p:sp>
    </p:spTree>
    <p:extLst>
      <p:ext uri="{BB962C8B-B14F-4D97-AF65-F5344CB8AC3E}">
        <p14:creationId xmlns:p14="http://schemas.microsoft.com/office/powerpoint/2010/main" val="1147626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28;p68">
            <a:extLst>
              <a:ext uri="{FF2B5EF4-FFF2-40B4-BE49-F238E27FC236}">
                <a16:creationId xmlns:a16="http://schemas.microsoft.com/office/drawing/2014/main" id="{DFE4A261-A929-58F9-1364-E02764A252B9}"/>
              </a:ext>
            </a:extLst>
          </p:cNvPr>
          <p:cNvPicPr preferRelativeResize="0"/>
          <p:nvPr/>
        </p:nvPicPr>
        <p:blipFill>
          <a:blip r:embed="rId3">
            <a:alphaModFix/>
          </a:blip>
          <a:stretch>
            <a:fillRect/>
          </a:stretch>
        </p:blipFill>
        <p:spPr>
          <a:xfrm>
            <a:off x="6723480" y="1874078"/>
            <a:ext cx="4750758" cy="2959200"/>
          </a:xfrm>
          <a:prstGeom prst="rect">
            <a:avLst/>
          </a:prstGeom>
          <a:noFill/>
          <a:ln>
            <a:noFill/>
          </a:ln>
        </p:spPr>
      </p:pic>
      <p:sp>
        <p:nvSpPr>
          <p:cNvPr id="6" name="TextBox 5">
            <a:extLst>
              <a:ext uri="{FF2B5EF4-FFF2-40B4-BE49-F238E27FC236}">
                <a16:creationId xmlns:a16="http://schemas.microsoft.com/office/drawing/2014/main" id="{A5EB0CC0-F7F3-9BF4-29CB-3702293E8646}"/>
              </a:ext>
            </a:extLst>
          </p:cNvPr>
          <p:cNvSpPr txBox="1"/>
          <p:nvPr/>
        </p:nvSpPr>
        <p:spPr>
          <a:xfrm>
            <a:off x="802823" y="2001669"/>
            <a:ext cx="5460715" cy="2446824"/>
          </a:xfrm>
          <a:prstGeom prst="rect">
            <a:avLst/>
          </a:prstGeom>
          <a:noFill/>
        </p:spPr>
        <p:txBody>
          <a:bodyPr wrap="square" rtlCol="0">
            <a:spAutoFit/>
          </a:bodyPr>
          <a:lstStyle/>
          <a:p>
            <a:pPr marL="419100" lvl="0" indent="-285750" algn="l" rtl="0">
              <a:lnSpc>
                <a:spcPct val="150000"/>
              </a:lnSpc>
              <a:spcBef>
                <a:spcPts val="0"/>
              </a:spcBef>
              <a:spcAft>
                <a:spcPts val="0"/>
              </a:spcAft>
              <a:buClr>
                <a:srgbClr val="111111"/>
              </a:buClr>
              <a:buSzPts val="1500"/>
              <a:buFont typeface="Wingdings" panose="05000000000000000000" pitchFamily="2" charset="2"/>
              <a:buChar char="v"/>
            </a:pPr>
            <a:r>
              <a:rPr lang="en-US" sz="1800" dirty="0">
                <a:solidFill>
                  <a:srgbClr val="000000"/>
                </a:solidFill>
              </a:rPr>
              <a:t>Imbalance problem </a:t>
            </a:r>
          </a:p>
          <a:p>
            <a:pPr marL="419100" lvl="0" indent="-285750" algn="l" rtl="0">
              <a:lnSpc>
                <a:spcPct val="150000"/>
              </a:lnSpc>
              <a:spcBef>
                <a:spcPts val="0"/>
              </a:spcBef>
              <a:spcAft>
                <a:spcPts val="0"/>
              </a:spcAft>
              <a:buClr>
                <a:srgbClr val="111111"/>
              </a:buClr>
              <a:buSzPts val="1500"/>
              <a:buFont typeface="Wingdings" panose="05000000000000000000" pitchFamily="2" charset="2"/>
              <a:buChar char="v"/>
            </a:pPr>
            <a:r>
              <a:rPr lang="en-US" sz="1800" dirty="0">
                <a:solidFill>
                  <a:srgbClr val="000000"/>
                </a:solidFill>
              </a:rPr>
              <a:t>Intra-class variation problem </a:t>
            </a:r>
          </a:p>
          <a:p>
            <a:pPr marL="419100" lvl="0" indent="-285750" algn="l" rtl="0">
              <a:lnSpc>
                <a:spcPct val="150000"/>
              </a:lnSpc>
              <a:spcBef>
                <a:spcPts val="0"/>
              </a:spcBef>
              <a:spcAft>
                <a:spcPts val="0"/>
              </a:spcAft>
              <a:buClr>
                <a:srgbClr val="000000"/>
              </a:buClr>
              <a:buSzPts val="1500"/>
              <a:buFont typeface="Wingdings" panose="05000000000000000000" pitchFamily="2" charset="2"/>
              <a:buChar char="v"/>
            </a:pPr>
            <a:r>
              <a:rPr lang="en-US" sz="1800" dirty="0">
                <a:solidFill>
                  <a:srgbClr val="000000"/>
                </a:solidFill>
              </a:rPr>
              <a:t>Occlusion </a:t>
            </a:r>
            <a:r>
              <a:rPr lang="en-US" dirty="0">
                <a:solidFill>
                  <a:srgbClr val="000000"/>
                </a:solidFill>
              </a:rPr>
              <a:t>&amp; Eyeglasses</a:t>
            </a:r>
            <a:endParaRPr lang="en-US" sz="1800" dirty="0">
              <a:solidFill>
                <a:srgbClr val="000000"/>
              </a:solidFill>
            </a:endParaRPr>
          </a:p>
          <a:p>
            <a:pPr marL="419100" lvl="0" indent="-285750" algn="l" rtl="0">
              <a:lnSpc>
                <a:spcPct val="150000"/>
              </a:lnSpc>
              <a:spcBef>
                <a:spcPts val="0"/>
              </a:spcBef>
              <a:spcAft>
                <a:spcPts val="0"/>
              </a:spcAft>
              <a:buClr>
                <a:srgbClr val="000000"/>
              </a:buClr>
              <a:buSzPts val="1500"/>
              <a:buFont typeface="Wingdings" panose="05000000000000000000" pitchFamily="2" charset="2"/>
              <a:buChar char="v"/>
            </a:pPr>
            <a:r>
              <a:rPr lang="en-US" sz="1800" dirty="0">
                <a:solidFill>
                  <a:srgbClr val="000000"/>
                </a:solidFill>
              </a:rPr>
              <a:t>Contrast variation </a:t>
            </a:r>
          </a:p>
          <a:p>
            <a:pPr marL="419100" lvl="0" indent="-285750" algn="l" rtl="0">
              <a:lnSpc>
                <a:spcPct val="150000"/>
              </a:lnSpc>
              <a:spcBef>
                <a:spcPts val="0"/>
              </a:spcBef>
              <a:spcAft>
                <a:spcPts val="0"/>
              </a:spcAft>
              <a:buClr>
                <a:srgbClr val="000000"/>
              </a:buClr>
              <a:buSzPts val="1500"/>
              <a:buFont typeface="Wingdings" panose="05000000000000000000" pitchFamily="2" charset="2"/>
              <a:buChar char="v"/>
            </a:pPr>
            <a:r>
              <a:rPr lang="en-US" sz="1800" dirty="0">
                <a:solidFill>
                  <a:srgbClr val="000000"/>
                </a:solidFill>
              </a:rPr>
              <a:t>Outliers </a:t>
            </a:r>
          </a:p>
          <a:p>
            <a:endParaRPr lang="en-PK" dirty="0"/>
          </a:p>
        </p:txBody>
      </p:sp>
      <p:sp>
        <p:nvSpPr>
          <p:cNvPr id="2" name="TextBox 1">
            <a:extLst>
              <a:ext uri="{FF2B5EF4-FFF2-40B4-BE49-F238E27FC236}">
                <a16:creationId xmlns:a16="http://schemas.microsoft.com/office/drawing/2014/main" id="{C77A986B-F5E5-A6FE-7C46-C30A65ABF113}"/>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Problems in Dataset</a:t>
            </a:r>
          </a:p>
        </p:txBody>
      </p:sp>
      <p:sp>
        <p:nvSpPr>
          <p:cNvPr id="3" name="Slide Number Placeholder 2">
            <a:extLst>
              <a:ext uri="{FF2B5EF4-FFF2-40B4-BE49-F238E27FC236}">
                <a16:creationId xmlns:a16="http://schemas.microsoft.com/office/drawing/2014/main" id="{B87E64DE-BC5A-06AA-0FA5-C587660B11A8}"/>
              </a:ext>
            </a:extLst>
          </p:cNvPr>
          <p:cNvSpPr>
            <a:spLocks noGrp="1"/>
          </p:cNvSpPr>
          <p:nvPr>
            <p:ph type="sldNum" sz="quarter" idx="12"/>
          </p:nvPr>
        </p:nvSpPr>
        <p:spPr/>
        <p:txBody>
          <a:bodyPr/>
          <a:lstStyle/>
          <a:p>
            <a:fld id="{B6B6B335-BA66-4D24-92C2-27886ABD77F8}" type="slidenum">
              <a:rPr lang="en-PK" smtClean="0"/>
              <a:t>10</a:t>
            </a:fld>
            <a:endParaRPr lang="en-PK"/>
          </a:p>
        </p:txBody>
      </p:sp>
    </p:spTree>
    <p:extLst>
      <p:ext uri="{BB962C8B-B14F-4D97-AF65-F5344CB8AC3E}">
        <p14:creationId xmlns:p14="http://schemas.microsoft.com/office/powerpoint/2010/main" val="60089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7C54B7-0A69-3757-7C94-122D7BE8057D}"/>
              </a:ext>
            </a:extLst>
          </p:cNvPr>
          <p:cNvSpPr txBox="1"/>
          <p:nvPr/>
        </p:nvSpPr>
        <p:spPr>
          <a:xfrm>
            <a:off x="890555" y="1778886"/>
            <a:ext cx="4561726" cy="327628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solidFill>
                  <a:schemeClr val="bg2">
                    <a:lumMod val="90000"/>
                  </a:schemeClr>
                </a:solidFill>
              </a:rPr>
              <a:t>Introduction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Objective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Dataset</a:t>
            </a:r>
          </a:p>
          <a:p>
            <a:pPr marL="285750" indent="-285750">
              <a:lnSpc>
                <a:spcPct val="150000"/>
              </a:lnSpc>
              <a:buClr>
                <a:schemeClr val="tx1"/>
              </a:buClr>
              <a:buFont typeface="Wingdings" panose="05000000000000000000" pitchFamily="2" charset="2"/>
              <a:buChar char="v"/>
            </a:pPr>
            <a:r>
              <a:rPr lang="en-US" sz="2000" b="1" dirty="0"/>
              <a:t>Methods and Implementation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Results</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Conclusion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Outlook</a:t>
            </a:r>
          </a:p>
        </p:txBody>
      </p:sp>
      <p:sp>
        <p:nvSpPr>
          <p:cNvPr id="3" name="TextBox 2">
            <a:extLst>
              <a:ext uri="{FF2B5EF4-FFF2-40B4-BE49-F238E27FC236}">
                <a16:creationId xmlns:a16="http://schemas.microsoft.com/office/drawing/2014/main" id="{4156775B-3C9F-B134-F2B7-C69893C05494}"/>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Contents</a:t>
            </a:r>
          </a:p>
        </p:txBody>
      </p:sp>
      <p:sp>
        <p:nvSpPr>
          <p:cNvPr id="4" name="Slide Number Placeholder 3">
            <a:extLst>
              <a:ext uri="{FF2B5EF4-FFF2-40B4-BE49-F238E27FC236}">
                <a16:creationId xmlns:a16="http://schemas.microsoft.com/office/drawing/2014/main" id="{F05A770B-2802-4688-06BA-B2407700E1BE}"/>
              </a:ext>
            </a:extLst>
          </p:cNvPr>
          <p:cNvSpPr>
            <a:spLocks noGrp="1"/>
          </p:cNvSpPr>
          <p:nvPr>
            <p:ph type="sldNum" sz="quarter" idx="12"/>
          </p:nvPr>
        </p:nvSpPr>
        <p:spPr/>
        <p:txBody>
          <a:bodyPr/>
          <a:lstStyle/>
          <a:p>
            <a:fld id="{B6B6B335-BA66-4D24-92C2-27886ABD77F8}" type="slidenum">
              <a:rPr lang="en-PK" smtClean="0"/>
              <a:t>11</a:t>
            </a:fld>
            <a:endParaRPr lang="en-PK"/>
          </a:p>
        </p:txBody>
      </p:sp>
    </p:spTree>
    <p:extLst>
      <p:ext uri="{BB962C8B-B14F-4D97-AF65-F5344CB8AC3E}">
        <p14:creationId xmlns:p14="http://schemas.microsoft.com/office/powerpoint/2010/main" val="2246491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12CBCD-759A-9B97-BD14-9855CCAFF386}"/>
              </a:ext>
            </a:extLst>
          </p:cNvPr>
          <p:cNvSpPr>
            <a:spLocks noGrp="1"/>
          </p:cNvSpPr>
          <p:nvPr>
            <p:ph type="sldNum" sz="quarter" idx="12"/>
          </p:nvPr>
        </p:nvSpPr>
        <p:spPr/>
        <p:txBody>
          <a:bodyPr/>
          <a:lstStyle/>
          <a:p>
            <a:fld id="{B6B6B335-BA66-4D24-92C2-27886ABD77F8}" type="slidenum">
              <a:rPr lang="en-PK" smtClean="0"/>
              <a:t>12</a:t>
            </a:fld>
            <a:endParaRPr lang="en-PK"/>
          </a:p>
        </p:txBody>
      </p:sp>
      <p:cxnSp>
        <p:nvCxnSpPr>
          <p:cNvPr id="6" name="Straight Connector 5">
            <a:extLst>
              <a:ext uri="{FF2B5EF4-FFF2-40B4-BE49-F238E27FC236}">
                <a16:creationId xmlns:a16="http://schemas.microsoft.com/office/drawing/2014/main" id="{4C7EB888-658A-C69B-A01B-FAB5EEBD61E5}"/>
              </a:ext>
            </a:extLst>
          </p:cNvPr>
          <p:cNvCxnSpPr>
            <a:stCxn id="19" idx="3"/>
            <a:endCxn id="20" idx="7"/>
          </p:cNvCxnSpPr>
          <p:nvPr/>
        </p:nvCxnSpPr>
        <p:spPr>
          <a:xfrm flipH="1">
            <a:off x="5631909" y="3480194"/>
            <a:ext cx="509442" cy="558972"/>
          </a:xfrm>
          <a:prstGeom prst="line">
            <a:avLst/>
          </a:prstGeom>
          <a:ln/>
        </p:spPr>
        <p:style>
          <a:lnRef idx="3">
            <a:schemeClr val="accent1"/>
          </a:lnRef>
          <a:fillRef idx="0">
            <a:schemeClr val="accent1"/>
          </a:fillRef>
          <a:effectRef idx="2">
            <a:schemeClr val="accent1"/>
          </a:effectRef>
          <a:fontRef idx="minor">
            <a:schemeClr val="tx1"/>
          </a:fontRef>
        </p:style>
      </p:cxnSp>
      <p:sp>
        <p:nvSpPr>
          <p:cNvPr id="7" name="Arrow: Pentagon 6">
            <a:extLst>
              <a:ext uri="{FF2B5EF4-FFF2-40B4-BE49-F238E27FC236}">
                <a16:creationId xmlns:a16="http://schemas.microsoft.com/office/drawing/2014/main" id="{39631E33-0860-9FDC-F77F-4DF3851AFA21}"/>
              </a:ext>
            </a:extLst>
          </p:cNvPr>
          <p:cNvSpPr/>
          <p:nvPr/>
        </p:nvSpPr>
        <p:spPr>
          <a:xfrm>
            <a:off x="1354720" y="1098642"/>
            <a:ext cx="4037428" cy="1165861"/>
          </a:xfrm>
          <a:prstGeom prst="homePlate">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8" name="Arrow: Pentagon 7">
            <a:extLst>
              <a:ext uri="{FF2B5EF4-FFF2-40B4-BE49-F238E27FC236}">
                <a16:creationId xmlns:a16="http://schemas.microsoft.com/office/drawing/2014/main" id="{56CFB61E-9142-DF07-AD12-E6DD486A860E}"/>
              </a:ext>
            </a:extLst>
          </p:cNvPr>
          <p:cNvSpPr/>
          <p:nvPr/>
        </p:nvSpPr>
        <p:spPr>
          <a:xfrm flipH="1" flipV="1">
            <a:off x="6170722" y="1923612"/>
            <a:ext cx="4037428" cy="1165861"/>
          </a:xfrm>
          <a:prstGeom prst="homePlat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951B96ED-BC4F-56C3-2A42-1EC298B53FFC}"/>
              </a:ext>
            </a:extLst>
          </p:cNvPr>
          <p:cNvSpPr/>
          <p:nvPr/>
        </p:nvSpPr>
        <p:spPr>
          <a:xfrm flipH="1" flipV="1">
            <a:off x="6170722" y="3681602"/>
            <a:ext cx="4037428" cy="1165861"/>
          </a:xfrm>
          <a:prstGeom prst="homePlate">
            <a:avLst/>
          </a:prstGeom>
          <a:solidFill>
            <a:srgbClr val="7030A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CD6FEBA-2E20-5302-ECBB-365B32F965BC}"/>
              </a:ext>
            </a:extLst>
          </p:cNvPr>
          <p:cNvCxnSpPr>
            <a:stCxn id="18" idx="5"/>
            <a:endCxn id="19" idx="1"/>
          </p:cNvCxnSpPr>
          <p:nvPr/>
        </p:nvCxnSpPr>
        <p:spPr>
          <a:xfrm>
            <a:off x="5646150" y="2598067"/>
            <a:ext cx="495201" cy="629119"/>
          </a:xfrm>
          <a:prstGeom prst="line">
            <a:avLst/>
          </a:prstGeom>
          <a:ln>
            <a:solidFill>
              <a:srgbClr val="1D5D65"/>
            </a:solidFill>
          </a:ln>
        </p:spPr>
        <p:style>
          <a:lnRef idx="3">
            <a:schemeClr val="accent1"/>
          </a:lnRef>
          <a:fillRef idx="0">
            <a:schemeClr val="accent1"/>
          </a:fillRef>
          <a:effectRef idx="2">
            <a:schemeClr val="accent1"/>
          </a:effectRef>
          <a:fontRef idx="minor">
            <a:schemeClr val="tx1"/>
          </a:fontRef>
        </p:style>
      </p:cxnSp>
      <p:sp>
        <p:nvSpPr>
          <p:cNvPr id="11" name="Arrow: Pentagon 10">
            <a:extLst>
              <a:ext uri="{FF2B5EF4-FFF2-40B4-BE49-F238E27FC236}">
                <a16:creationId xmlns:a16="http://schemas.microsoft.com/office/drawing/2014/main" id="{751CC989-4416-0F33-4F76-6BDB14E09574}"/>
              </a:ext>
            </a:extLst>
          </p:cNvPr>
          <p:cNvSpPr/>
          <p:nvPr/>
        </p:nvSpPr>
        <p:spPr>
          <a:xfrm>
            <a:off x="1354720" y="2806850"/>
            <a:ext cx="4037428" cy="1165861"/>
          </a:xfrm>
          <a:prstGeom prst="homePlate">
            <a:avLst/>
          </a:prstGeom>
          <a:solidFill>
            <a:srgbClr val="5FA634"/>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Arrow: Pentagon 11">
            <a:extLst>
              <a:ext uri="{FF2B5EF4-FFF2-40B4-BE49-F238E27FC236}">
                <a16:creationId xmlns:a16="http://schemas.microsoft.com/office/drawing/2014/main" id="{5CB9CD87-A504-E7DC-46CF-8EB59F87C7C9}"/>
              </a:ext>
            </a:extLst>
          </p:cNvPr>
          <p:cNvSpPr/>
          <p:nvPr/>
        </p:nvSpPr>
        <p:spPr>
          <a:xfrm>
            <a:off x="1391756" y="4562669"/>
            <a:ext cx="4037428" cy="1165861"/>
          </a:xfrm>
          <a:prstGeom prst="homePlate">
            <a:avLst/>
          </a:prstGeom>
          <a:solidFill>
            <a:schemeClr val="accent5">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3EF0B8E-E427-19C0-73B1-2CCE24CBD4FE}"/>
              </a:ext>
            </a:extLst>
          </p:cNvPr>
          <p:cNvCxnSpPr>
            <a:stCxn id="20" idx="5"/>
            <a:endCxn id="21" idx="1"/>
          </p:cNvCxnSpPr>
          <p:nvPr/>
        </p:nvCxnSpPr>
        <p:spPr>
          <a:xfrm>
            <a:off x="5631909" y="4292174"/>
            <a:ext cx="509442" cy="607689"/>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FC978E02-9AB7-BF86-25AF-F79D90726B5E}"/>
              </a:ext>
            </a:extLst>
          </p:cNvPr>
          <p:cNvCxnSpPr>
            <a:stCxn id="17" idx="3"/>
            <a:endCxn id="18" idx="7"/>
          </p:cNvCxnSpPr>
          <p:nvPr/>
        </p:nvCxnSpPr>
        <p:spPr>
          <a:xfrm flipH="1">
            <a:off x="5646150" y="1744708"/>
            <a:ext cx="392653" cy="600351"/>
          </a:xfrm>
          <a:prstGeom prst="line">
            <a:avLst/>
          </a:prstGeom>
        </p:spPr>
        <p:style>
          <a:lnRef idx="3">
            <a:schemeClr val="accent2"/>
          </a:lnRef>
          <a:fillRef idx="0">
            <a:schemeClr val="accent2"/>
          </a:fillRef>
          <a:effectRef idx="2">
            <a:schemeClr val="accent2"/>
          </a:effectRef>
          <a:fontRef idx="minor">
            <a:schemeClr val="tx1"/>
          </a:fontRef>
        </p:style>
      </p:cxnSp>
      <p:sp>
        <p:nvSpPr>
          <p:cNvPr id="15" name="Arrow: Pentagon 14">
            <a:extLst>
              <a:ext uri="{FF2B5EF4-FFF2-40B4-BE49-F238E27FC236}">
                <a16:creationId xmlns:a16="http://schemas.microsoft.com/office/drawing/2014/main" id="{9B48340B-471C-7F48-82AC-82638BC35670}"/>
              </a:ext>
            </a:extLst>
          </p:cNvPr>
          <p:cNvSpPr/>
          <p:nvPr/>
        </p:nvSpPr>
        <p:spPr>
          <a:xfrm flipH="1" flipV="1">
            <a:off x="6170722" y="5351688"/>
            <a:ext cx="4037428" cy="1165861"/>
          </a:xfrm>
          <a:prstGeom prst="homePlate">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22C6788-7C08-409A-F2C7-7FA0019316E5}"/>
              </a:ext>
            </a:extLst>
          </p:cNvPr>
          <p:cNvCxnSpPr>
            <a:stCxn id="21" idx="3"/>
            <a:endCxn id="22" idx="7"/>
          </p:cNvCxnSpPr>
          <p:nvPr/>
        </p:nvCxnSpPr>
        <p:spPr>
          <a:xfrm flipH="1">
            <a:off x="5651374" y="5152871"/>
            <a:ext cx="489977" cy="642039"/>
          </a:xfrm>
          <a:prstGeom prst="line">
            <a:avLst/>
          </a:prstGeom>
        </p:spPr>
        <p:style>
          <a:lnRef idx="3">
            <a:schemeClr val="accent4"/>
          </a:lnRef>
          <a:fillRef idx="0">
            <a:schemeClr val="accent4"/>
          </a:fillRef>
          <a:effectRef idx="2">
            <a:schemeClr val="accent4"/>
          </a:effectRef>
          <a:fontRef idx="minor">
            <a:schemeClr val="tx1"/>
          </a:fontRef>
        </p:style>
      </p:cxnSp>
      <p:sp>
        <p:nvSpPr>
          <p:cNvPr id="17" name="Flowchart: Connector 16">
            <a:extLst>
              <a:ext uri="{FF2B5EF4-FFF2-40B4-BE49-F238E27FC236}">
                <a16:creationId xmlns:a16="http://schemas.microsoft.com/office/drawing/2014/main" id="{B36675E1-3434-D84C-CAF2-0C1DD5B4E095}"/>
              </a:ext>
            </a:extLst>
          </p:cNvPr>
          <p:cNvSpPr/>
          <p:nvPr/>
        </p:nvSpPr>
        <p:spPr>
          <a:xfrm>
            <a:off x="5984160" y="1439300"/>
            <a:ext cx="373124" cy="357808"/>
          </a:xfrm>
          <a:prstGeom prst="flowChartConnector">
            <a:avLst/>
          </a:prstGeom>
          <a:solidFill>
            <a:schemeClr val="accent6">
              <a:lumMod val="50000"/>
            </a:schemeClr>
          </a:solidFill>
          <a:ln w="1143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4AD9F190-F53C-F051-4785-AF3BE3444C27}"/>
              </a:ext>
            </a:extLst>
          </p:cNvPr>
          <p:cNvSpPr/>
          <p:nvPr/>
        </p:nvSpPr>
        <p:spPr>
          <a:xfrm>
            <a:off x="5327669" y="2292659"/>
            <a:ext cx="373124" cy="357808"/>
          </a:xfrm>
          <a:prstGeom prst="flowChartConnector">
            <a:avLst/>
          </a:prstGeom>
          <a:solidFill>
            <a:srgbClr val="FFC000"/>
          </a:solidFill>
          <a:ln w="1143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0757EF71-66DA-1ABB-4B55-29409C718361}"/>
              </a:ext>
            </a:extLst>
          </p:cNvPr>
          <p:cNvSpPr/>
          <p:nvPr/>
        </p:nvSpPr>
        <p:spPr>
          <a:xfrm>
            <a:off x="6086708" y="3174786"/>
            <a:ext cx="373124" cy="357808"/>
          </a:xfrm>
          <a:prstGeom prst="flowChartConnector">
            <a:avLst/>
          </a:prstGeom>
          <a:solidFill>
            <a:srgbClr val="00B0F0"/>
          </a:solidFill>
          <a:ln w="114300">
            <a:solidFill>
              <a:srgbClr val="61A4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Connector 19">
            <a:extLst>
              <a:ext uri="{FF2B5EF4-FFF2-40B4-BE49-F238E27FC236}">
                <a16:creationId xmlns:a16="http://schemas.microsoft.com/office/drawing/2014/main" id="{AE53DD82-E891-8920-567F-B9A6FC1FBF39}"/>
              </a:ext>
            </a:extLst>
          </p:cNvPr>
          <p:cNvSpPr/>
          <p:nvPr/>
        </p:nvSpPr>
        <p:spPr>
          <a:xfrm>
            <a:off x="5313428" y="3986766"/>
            <a:ext cx="373124" cy="357808"/>
          </a:xfrm>
          <a:prstGeom prst="flowChartConnector">
            <a:avLst/>
          </a:prstGeom>
          <a:solidFill>
            <a:srgbClr val="61A437"/>
          </a:solidFill>
          <a:ln w="1143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370A7D68-FC67-EE66-1209-37D1318DB452}"/>
              </a:ext>
            </a:extLst>
          </p:cNvPr>
          <p:cNvSpPr/>
          <p:nvPr/>
        </p:nvSpPr>
        <p:spPr>
          <a:xfrm>
            <a:off x="6086708" y="4847463"/>
            <a:ext cx="373124" cy="357808"/>
          </a:xfrm>
          <a:prstGeom prst="flowChartConnector">
            <a:avLst/>
          </a:prstGeom>
          <a:solidFill>
            <a:srgbClr val="C00000"/>
          </a:solidFill>
          <a:ln w="1143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ADA28CAC-91DC-2AD6-19B5-47ACFF2A1336}"/>
              </a:ext>
            </a:extLst>
          </p:cNvPr>
          <p:cNvSpPr/>
          <p:nvPr/>
        </p:nvSpPr>
        <p:spPr>
          <a:xfrm>
            <a:off x="5332893" y="5742510"/>
            <a:ext cx="373124" cy="357808"/>
          </a:xfrm>
          <a:prstGeom prst="flowChartConnector">
            <a:avLst/>
          </a:prstGeom>
          <a:solidFill>
            <a:schemeClr val="accent5">
              <a:lumMod val="75000"/>
            </a:schemeClr>
          </a:solid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1F38ACA-5BA2-8A35-7FD5-DCFD5B7E5438}"/>
              </a:ext>
            </a:extLst>
          </p:cNvPr>
          <p:cNvSpPr txBox="1"/>
          <p:nvPr/>
        </p:nvSpPr>
        <p:spPr>
          <a:xfrm>
            <a:off x="4763221" y="1275442"/>
            <a:ext cx="45719" cy="769441"/>
          </a:xfrm>
          <a:prstGeom prst="rect">
            <a:avLst/>
          </a:prstGeom>
          <a:noFill/>
        </p:spPr>
        <p:txBody>
          <a:bodyPr wrap="square" rtlCol="0">
            <a:spAutoFit/>
          </a:bodyPr>
          <a:lstStyle/>
          <a:p>
            <a:r>
              <a:rPr lang="en-US" sz="4400" dirty="0">
                <a:solidFill>
                  <a:schemeClr val="bg1"/>
                </a:solidFill>
              </a:rPr>
              <a:t>1</a:t>
            </a:r>
          </a:p>
        </p:txBody>
      </p:sp>
      <p:sp>
        <p:nvSpPr>
          <p:cNvPr id="24" name="TextBox 23">
            <a:extLst>
              <a:ext uri="{FF2B5EF4-FFF2-40B4-BE49-F238E27FC236}">
                <a16:creationId xmlns:a16="http://schemas.microsoft.com/office/drawing/2014/main" id="{1BAC60FB-26F9-0FA2-66E3-183F64E429C7}"/>
              </a:ext>
            </a:extLst>
          </p:cNvPr>
          <p:cNvSpPr txBox="1"/>
          <p:nvPr/>
        </p:nvSpPr>
        <p:spPr>
          <a:xfrm>
            <a:off x="6567713" y="2080985"/>
            <a:ext cx="45719" cy="769441"/>
          </a:xfrm>
          <a:prstGeom prst="rect">
            <a:avLst/>
          </a:prstGeom>
          <a:noFill/>
        </p:spPr>
        <p:txBody>
          <a:bodyPr wrap="square" rtlCol="0">
            <a:spAutoFit/>
          </a:bodyPr>
          <a:lstStyle/>
          <a:p>
            <a:r>
              <a:rPr lang="en-US" sz="4400" dirty="0">
                <a:solidFill>
                  <a:schemeClr val="bg1"/>
                </a:solidFill>
              </a:rPr>
              <a:t>2</a:t>
            </a:r>
          </a:p>
        </p:txBody>
      </p:sp>
      <p:sp>
        <p:nvSpPr>
          <p:cNvPr id="25" name="TextBox 24">
            <a:extLst>
              <a:ext uri="{FF2B5EF4-FFF2-40B4-BE49-F238E27FC236}">
                <a16:creationId xmlns:a16="http://schemas.microsoft.com/office/drawing/2014/main" id="{BFF1BBDE-1ADA-0B2B-C011-87A1D2C25269}"/>
              </a:ext>
            </a:extLst>
          </p:cNvPr>
          <p:cNvSpPr txBox="1"/>
          <p:nvPr/>
        </p:nvSpPr>
        <p:spPr>
          <a:xfrm>
            <a:off x="4724399" y="3009899"/>
            <a:ext cx="45719" cy="769441"/>
          </a:xfrm>
          <a:prstGeom prst="rect">
            <a:avLst/>
          </a:prstGeom>
          <a:noFill/>
        </p:spPr>
        <p:txBody>
          <a:bodyPr wrap="square" rtlCol="0">
            <a:spAutoFit/>
          </a:bodyPr>
          <a:lstStyle/>
          <a:p>
            <a:r>
              <a:rPr lang="en-US" sz="4400" dirty="0">
                <a:solidFill>
                  <a:schemeClr val="bg1"/>
                </a:solidFill>
              </a:rPr>
              <a:t>3</a:t>
            </a:r>
          </a:p>
        </p:txBody>
      </p:sp>
      <p:sp>
        <p:nvSpPr>
          <p:cNvPr id="26" name="TextBox 25">
            <a:extLst>
              <a:ext uri="{FF2B5EF4-FFF2-40B4-BE49-F238E27FC236}">
                <a16:creationId xmlns:a16="http://schemas.microsoft.com/office/drawing/2014/main" id="{ECF9008F-3BC7-C441-041A-A10291885634}"/>
              </a:ext>
            </a:extLst>
          </p:cNvPr>
          <p:cNvSpPr txBox="1"/>
          <p:nvPr/>
        </p:nvSpPr>
        <p:spPr>
          <a:xfrm>
            <a:off x="4753429" y="4766129"/>
            <a:ext cx="45719" cy="769441"/>
          </a:xfrm>
          <a:prstGeom prst="rect">
            <a:avLst/>
          </a:prstGeom>
          <a:noFill/>
        </p:spPr>
        <p:txBody>
          <a:bodyPr wrap="square" rtlCol="0">
            <a:spAutoFit/>
          </a:bodyPr>
          <a:lstStyle/>
          <a:p>
            <a:r>
              <a:rPr lang="en-US" sz="4400" dirty="0">
                <a:solidFill>
                  <a:schemeClr val="bg1"/>
                </a:solidFill>
              </a:rPr>
              <a:t>5</a:t>
            </a:r>
          </a:p>
        </p:txBody>
      </p:sp>
      <p:sp>
        <p:nvSpPr>
          <p:cNvPr id="27" name="TextBox 26">
            <a:extLst>
              <a:ext uri="{FF2B5EF4-FFF2-40B4-BE49-F238E27FC236}">
                <a16:creationId xmlns:a16="http://schemas.microsoft.com/office/drawing/2014/main" id="{EF7CA093-96E5-47E7-D0E6-8E399E4F0BD1}"/>
              </a:ext>
            </a:extLst>
          </p:cNvPr>
          <p:cNvSpPr txBox="1"/>
          <p:nvPr/>
        </p:nvSpPr>
        <p:spPr>
          <a:xfrm>
            <a:off x="6553201" y="3880759"/>
            <a:ext cx="45719" cy="769441"/>
          </a:xfrm>
          <a:prstGeom prst="rect">
            <a:avLst/>
          </a:prstGeom>
          <a:noFill/>
        </p:spPr>
        <p:txBody>
          <a:bodyPr wrap="square" rtlCol="0">
            <a:spAutoFit/>
          </a:bodyPr>
          <a:lstStyle/>
          <a:p>
            <a:r>
              <a:rPr lang="en-US" sz="4400" dirty="0">
                <a:solidFill>
                  <a:schemeClr val="bg1"/>
                </a:solidFill>
              </a:rPr>
              <a:t>4</a:t>
            </a:r>
          </a:p>
        </p:txBody>
      </p:sp>
      <p:sp>
        <p:nvSpPr>
          <p:cNvPr id="28" name="TextBox 27">
            <a:extLst>
              <a:ext uri="{FF2B5EF4-FFF2-40B4-BE49-F238E27FC236}">
                <a16:creationId xmlns:a16="http://schemas.microsoft.com/office/drawing/2014/main" id="{FC23B1E1-1314-74B3-554F-FD12CD92EAF9}"/>
              </a:ext>
            </a:extLst>
          </p:cNvPr>
          <p:cNvSpPr txBox="1"/>
          <p:nvPr/>
        </p:nvSpPr>
        <p:spPr>
          <a:xfrm>
            <a:off x="6538684" y="5549899"/>
            <a:ext cx="45719" cy="769441"/>
          </a:xfrm>
          <a:prstGeom prst="rect">
            <a:avLst/>
          </a:prstGeom>
          <a:noFill/>
        </p:spPr>
        <p:txBody>
          <a:bodyPr wrap="square" rtlCol="0">
            <a:spAutoFit/>
          </a:bodyPr>
          <a:lstStyle/>
          <a:p>
            <a:r>
              <a:rPr lang="en-US" sz="4400" dirty="0">
                <a:solidFill>
                  <a:schemeClr val="bg1"/>
                </a:solidFill>
              </a:rPr>
              <a:t>6</a:t>
            </a:r>
          </a:p>
        </p:txBody>
      </p:sp>
      <p:sp>
        <p:nvSpPr>
          <p:cNvPr id="29" name="TextBox 28">
            <a:extLst>
              <a:ext uri="{FF2B5EF4-FFF2-40B4-BE49-F238E27FC236}">
                <a16:creationId xmlns:a16="http://schemas.microsoft.com/office/drawing/2014/main" id="{FD20ADAF-21F1-2D50-09F3-D0BC6DBE45E7}"/>
              </a:ext>
            </a:extLst>
          </p:cNvPr>
          <p:cNvSpPr txBox="1"/>
          <p:nvPr/>
        </p:nvSpPr>
        <p:spPr>
          <a:xfrm>
            <a:off x="1354720" y="1405662"/>
            <a:ext cx="3506643" cy="461665"/>
          </a:xfrm>
          <a:prstGeom prst="rect">
            <a:avLst/>
          </a:prstGeom>
          <a:noFill/>
        </p:spPr>
        <p:txBody>
          <a:bodyPr wrap="square" rtlCol="0">
            <a:spAutoFit/>
          </a:bodyPr>
          <a:lstStyle/>
          <a:p>
            <a:r>
              <a:rPr lang="en-US" sz="2400" b="1" dirty="0">
                <a:solidFill>
                  <a:schemeClr val="bg1"/>
                </a:solidFill>
                <a:latin typeface="+mj-lt"/>
                <a:cs typeface="Times New Roman" panose="02020603050405020304" pitchFamily="18" charset="0"/>
              </a:rPr>
              <a:t>Data Preprocessing</a:t>
            </a:r>
          </a:p>
        </p:txBody>
      </p:sp>
      <p:sp>
        <p:nvSpPr>
          <p:cNvPr id="30" name="TextBox 29">
            <a:extLst>
              <a:ext uri="{FF2B5EF4-FFF2-40B4-BE49-F238E27FC236}">
                <a16:creationId xmlns:a16="http://schemas.microsoft.com/office/drawing/2014/main" id="{2997724B-13CB-D1E6-4478-04921245A0B6}"/>
              </a:ext>
            </a:extLst>
          </p:cNvPr>
          <p:cNvSpPr txBox="1"/>
          <p:nvPr/>
        </p:nvSpPr>
        <p:spPr>
          <a:xfrm>
            <a:off x="7083361" y="2234872"/>
            <a:ext cx="2651341" cy="461665"/>
          </a:xfrm>
          <a:prstGeom prst="rect">
            <a:avLst/>
          </a:prstGeom>
          <a:noFill/>
        </p:spPr>
        <p:txBody>
          <a:bodyPr wrap="square" rtlCol="0">
            <a:spAutoFit/>
          </a:bodyPr>
          <a:lstStyle/>
          <a:p>
            <a:pPr algn="just"/>
            <a:r>
              <a:rPr lang="en-US" sz="2400" b="1" dirty="0">
                <a:solidFill>
                  <a:schemeClr val="bg1"/>
                </a:solidFill>
                <a:latin typeface="+mj-lt"/>
                <a:cs typeface="Times New Roman" panose="02020603050405020304" pitchFamily="18" charset="0"/>
              </a:rPr>
              <a:t>Architecture Design</a:t>
            </a:r>
          </a:p>
        </p:txBody>
      </p:sp>
      <p:sp>
        <p:nvSpPr>
          <p:cNvPr id="31" name="TextBox 30">
            <a:extLst>
              <a:ext uri="{FF2B5EF4-FFF2-40B4-BE49-F238E27FC236}">
                <a16:creationId xmlns:a16="http://schemas.microsoft.com/office/drawing/2014/main" id="{1F31F8E4-FBA5-56E5-928F-910EABA8FAC7}"/>
              </a:ext>
            </a:extLst>
          </p:cNvPr>
          <p:cNvSpPr txBox="1"/>
          <p:nvPr/>
        </p:nvSpPr>
        <p:spPr>
          <a:xfrm>
            <a:off x="1391756" y="2986188"/>
            <a:ext cx="3718947" cy="1200329"/>
          </a:xfrm>
          <a:prstGeom prst="rect">
            <a:avLst/>
          </a:prstGeom>
          <a:noFill/>
        </p:spPr>
        <p:txBody>
          <a:bodyPr wrap="square" rtlCol="0">
            <a:spAutoFit/>
          </a:bodyPr>
          <a:lstStyle/>
          <a:p>
            <a:r>
              <a:rPr lang="en-US" sz="2400" b="1" dirty="0">
                <a:solidFill>
                  <a:schemeClr val="bg1"/>
                </a:solidFill>
                <a:latin typeface="+mj-lt"/>
                <a:cs typeface="Times New Roman" panose="02020603050405020304" pitchFamily="18" charset="0"/>
              </a:rPr>
              <a:t>Data Augmentation Hyperparameter Tuning</a:t>
            </a:r>
          </a:p>
          <a:p>
            <a:endParaRPr lang="en-US" sz="2400" b="1" dirty="0">
              <a:solidFill>
                <a:schemeClr val="bg1"/>
              </a:solidFill>
              <a:latin typeface="+mj-lt"/>
              <a:cs typeface="Times New Roman" panose="02020603050405020304" pitchFamily="18" charset="0"/>
            </a:endParaRPr>
          </a:p>
        </p:txBody>
      </p:sp>
      <p:sp>
        <p:nvSpPr>
          <p:cNvPr id="32" name="TextBox 31">
            <a:extLst>
              <a:ext uri="{FF2B5EF4-FFF2-40B4-BE49-F238E27FC236}">
                <a16:creationId xmlns:a16="http://schemas.microsoft.com/office/drawing/2014/main" id="{6C8DCDDC-F78A-A0CF-2B0E-C626B3640030}"/>
              </a:ext>
            </a:extLst>
          </p:cNvPr>
          <p:cNvSpPr txBox="1"/>
          <p:nvPr/>
        </p:nvSpPr>
        <p:spPr>
          <a:xfrm>
            <a:off x="6988267" y="4027558"/>
            <a:ext cx="3020586" cy="461665"/>
          </a:xfrm>
          <a:prstGeom prst="rect">
            <a:avLst/>
          </a:prstGeom>
          <a:noFill/>
        </p:spPr>
        <p:txBody>
          <a:bodyPr wrap="square" rtlCol="0">
            <a:spAutoFit/>
          </a:bodyPr>
          <a:lstStyle/>
          <a:p>
            <a:r>
              <a:rPr lang="en-US" sz="2400" b="1">
                <a:solidFill>
                  <a:schemeClr val="bg1"/>
                </a:solidFill>
                <a:latin typeface="+mj-lt"/>
                <a:cs typeface="Times New Roman" panose="02020603050405020304" pitchFamily="18" charset="0"/>
              </a:rPr>
              <a:t>Transfer Learning</a:t>
            </a:r>
            <a:endParaRPr lang="en-US" sz="2400" b="1" dirty="0">
              <a:solidFill>
                <a:schemeClr val="bg1"/>
              </a:solidFill>
              <a:latin typeface="+mj-lt"/>
              <a:cs typeface="Times New Roman" panose="02020603050405020304" pitchFamily="18" charset="0"/>
            </a:endParaRPr>
          </a:p>
        </p:txBody>
      </p:sp>
      <p:sp>
        <p:nvSpPr>
          <p:cNvPr id="33" name="TextBox 32">
            <a:extLst>
              <a:ext uri="{FF2B5EF4-FFF2-40B4-BE49-F238E27FC236}">
                <a16:creationId xmlns:a16="http://schemas.microsoft.com/office/drawing/2014/main" id="{8C0FC912-D2FC-4C39-62D1-74E7F144A253}"/>
              </a:ext>
            </a:extLst>
          </p:cNvPr>
          <p:cNvSpPr txBox="1"/>
          <p:nvPr/>
        </p:nvSpPr>
        <p:spPr>
          <a:xfrm>
            <a:off x="1412514" y="4938154"/>
            <a:ext cx="3275481" cy="461665"/>
          </a:xfrm>
          <a:prstGeom prst="rect">
            <a:avLst/>
          </a:prstGeom>
          <a:noFill/>
        </p:spPr>
        <p:txBody>
          <a:bodyPr wrap="square" rtlCol="0">
            <a:spAutoFit/>
          </a:bodyPr>
          <a:lstStyle/>
          <a:p>
            <a:r>
              <a:rPr lang="en-US" sz="2400" b="1" dirty="0">
                <a:solidFill>
                  <a:schemeClr val="bg1"/>
                </a:solidFill>
                <a:latin typeface="+mj-lt"/>
                <a:cs typeface="Times New Roman" panose="02020603050405020304" pitchFamily="18" charset="0"/>
              </a:rPr>
              <a:t>Real Time FER</a:t>
            </a:r>
          </a:p>
        </p:txBody>
      </p:sp>
      <p:sp>
        <p:nvSpPr>
          <p:cNvPr id="34" name="TextBox 33">
            <a:extLst>
              <a:ext uri="{FF2B5EF4-FFF2-40B4-BE49-F238E27FC236}">
                <a16:creationId xmlns:a16="http://schemas.microsoft.com/office/drawing/2014/main" id="{2AAE1409-E126-F374-71E7-79BA7037BDE1}"/>
              </a:ext>
            </a:extLst>
          </p:cNvPr>
          <p:cNvSpPr txBox="1"/>
          <p:nvPr/>
        </p:nvSpPr>
        <p:spPr>
          <a:xfrm>
            <a:off x="6982707" y="5582611"/>
            <a:ext cx="3255785" cy="830997"/>
          </a:xfrm>
          <a:prstGeom prst="rect">
            <a:avLst/>
          </a:prstGeom>
          <a:noFill/>
        </p:spPr>
        <p:txBody>
          <a:bodyPr wrap="square" rtlCol="0">
            <a:spAutoFit/>
          </a:bodyPr>
          <a:lstStyle/>
          <a:p>
            <a:r>
              <a:rPr lang="en-US" sz="2400" b="1" dirty="0">
                <a:solidFill>
                  <a:schemeClr val="bg1"/>
                </a:solidFill>
                <a:latin typeface="+mj-lt"/>
                <a:cs typeface="Times New Roman" panose="02020603050405020304" pitchFamily="18" charset="0"/>
              </a:rPr>
              <a:t>Model Evaluation and Metrics</a:t>
            </a:r>
          </a:p>
        </p:txBody>
      </p:sp>
      <p:sp>
        <p:nvSpPr>
          <p:cNvPr id="37" name="TextBox 36">
            <a:extLst>
              <a:ext uri="{FF2B5EF4-FFF2-40B4-BE49-F238E27FC236}">
                <a16:creationId xmlns:a16="http://schemas.microsoft.com/office/drawing/2014/main" id="{9DEE1460-1497-395B-4D62-976BF4234B68}"/>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Methods and Implementation</a:t>
            </a:r>
          </a:p>
        </p:txBody>
      </p:sp>
    </p:spTree>
    <p:extLst>
      <p:ext uri="{BB962C8B-B14F-4D97-AF65-F5344CB8AC3E}">
        <p14:creationId xmlns:p14="http://schemas.microsoft.com/office/powerpoint/2010/main" val="236422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22" presetClass="entr" presetSubtype="1"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22" presetClass="entr" presetSubtype="1" fill="hold" nodeType="with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par>
                                <p:cTn id="26" presetID="22" presetClass="entr" presetSubtype="1" fill="hold" nodeType="with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22" presetClass="entr" presetSubtype="1" fill="hold" nodeType="withEffect">
                                  <p:stCondLst>
                                    <p:cond delay="100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22" presetClass="entr" presetSubtype="1" fill="hold" nodeType="withEffect">
                                  <p:stCondLst>
                                    <p:cond delay="150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500"/>
                                        <p:tgtEl>
                                          <p:spTgt spid="16"/>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42" presetClass="entr" presetSubtype="0" fill="hold" grpId="0" nodeType="withEffect">
                                  <p:stCondLst>
                                    <p:cond delay="20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000"/>
                                        <p:tgtEl>
                                          <p:spTgt spid="7"/>
                                        </p:tgtEl>
                                      </p:cBhvr>
                                    </p:animEffect>
                                    <p:anim calcmode="lin" valueType="num">
                                      <p:cBhvr>
                                        <p:cTn id="53" dur="1000" fill="hold"/>
                                        <p:tgtEl>
                                          <p:spTgt spid="7"/>
                                        </p:tgtEl>
                                        <p:attrNameLst>
                                          <p:attrName>ppt_x</p:attrName>
                                        </p:attrNameLst>
                                      </p:cBhvr>
                                      <p:tavLst>
                                        <p:tav tm="0">
                                          <p:val>
                                            <p:strVal val="#ppt_x"/>
                                          </p:val>
                                        </p:tav>
                                        <p:tav tm="100000">
                                          <p:val>
                                            <p:strVal val="#ppt_x"/>
                                          </p:val>
                                        </p:tav>
                                      </p:tavLst>
                                    </p:anim>
                                    <p:anim calcmode="lin" valueType="num">
                                      <p:cBhvr>
                                        <p:cTn id="5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down)">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p:tgtEl>
                                          <p:spTgt spid="11"/>
                                        </p:tgtEl>
                                        <p:attrNameLst>
                                          <p:attrName>ppt_y</p:attrName>
                                        </p:attrNameLst>
                                      </p:cBhvr>
                                      <p:tavLst>
                                        <p:tav tm="0">
                                          <p:val>
                                            <p:strVal val="#ppt_y+#ppt_h*1.125000"/>
                                          </p:val>
                                        </p:tav>
                                        <p:tav tm="100000">
                                          <p:val>
                                            <p:strVal val="#ppt_y"/>
                                          </p:val>
                                        </p:tav>
                                      </p:tavLst>
                                    </p:anim>
                                    <p:animEffect transition="in" filter="wipe(up)">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1000" fill="hold"/>
                                        <p:tgtEl>
                                          <p:spTgt spid="9"/>
                                        </p:tgtEl>
                                        <p:attrNameLst>
                                          <p:attrName>ppt_w</p:attrName>
                                        </p:attrNameLst>
                                      </p:cBhvr>
                                      <p:tavLst>
                                        <p:tav tm="0">
                                          <p:val>
                                            <p:strVal val="#ppt_w*0.70"/>
                                          </p:val>
                                        </p:tav>
                                        <p:tav tm="100000">
                                          <p:val>
                                            <p:strVal val="#ppt_w"/>
                                          </p:val>
                                        </p:tav>
                                      </p:tavLst>
                                    </p:anim>
                                    <p:anim calcmode="lin" valueType="num">
                                      <p:cBhvr>
                                        <p:cTn id="71" dur="1000" fill="hold"/>
                                        <p:tgtEl>
                                          <p:spTgt spid="9"/>
                                        </p:tgtEl>
                                        <p:attrNameLst>
                                          <p:attrName>ppt_h</p:attrName>
                                        </p:attrNameLst>
                                      </p:cBhvr>
                                      <p:tavLst>
                                        <p:tav tm="0">
                                          <p:val>
                                            <p:strVal val="#ppt_h"/>
                                          </p:val>
                                        </p:tav>
                                        <p:tav tm="100000">
                                          <p:val>
                                            <p:strVal val="#ppt_h"/>
                                          </p:val>
                                        </p:tav>
                                      </p:tavLst>
                                    </p:anim>
                                    <p:animEffect transition="in" filter="fade">
                                      <p:cBhvr>
                                        <p:cTn id="72" dur="10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750" fill="hold"/>
                                        <p:tgtEl>
                                          <p:spTgt spid="12"/>
                                        </p:tgtEl>
                                        <p:attrNameLst>
                                          <p:attrName>ppt_x</p:attrName>
                                        </p:attrNameLst>
                                      </p:cBhvr>
                                      <p:tavLst>
                                        <p:tav tm="0">
                                          <p:val>
                                            <p:strVal val="0-#ppt_w/2"/>
                                          </p:val>
                                        </p:tav>
                                        <p:tav tm="100000">
                                          <p:val>
                                            <p:strVal val="#ppt_x"/>
                                          </p:val>
                                        </p:tav>
                                      </p:tavLst>
                                    </p:anim>
                                    <p:anim calcmode="lin" valueType="num">
                                      <p:cBhvr additive="base">
                                        <p:cTn id="7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down)">
                                      <p:cBhvr>
                                        <p:cTn id="8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5" grpId="0" animBg="1"/>
      <p:bldP spid="17" grpId="0" animBg="1"/>
      <p:bldP spid="18" grpId="0" animBg="1"/>
      <p:bldP spid="19" grpId="0" animBg="1"/>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diagram, plot&#10;&#10;Description automatically generated">
            <a:extLst>
              <a:ext uri="{FF2B5EF4-FFF2-40B4-BE49-F238E27FC236}">
                <a16:creationId xmlns:a16="http://schemas.microsoft.com/office/drawing/2014/main" id="{DC43C1A5-4E0A-E2B8-9AC9-674A2315D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682" y="3003578"/>
            <a:ext cx="7439193" cy="3352772"/>
          </a:xfrm>
          <a:prstGeom prst="rect">
            <a:avLst/>
          </a:prstGeom>
        </p:spPr>
      </p:pic>
      <p:sp>
        <p:nvSpPr>
          <p:cNvPr id="2" name="TextBox 1">
            <a:extLst>
              <a:ext uri="{FF2B5EF4-FFF2-40B4-BE49-F238E27FC236}">
                <a16:creationId xmlns:a16="http://schemas.microsoft.com/office/drawing/2014/main" id="{364594A9-AC87-C036-506B-1496DD2D3F60}"/>
              </a:ext>
            </a:extLst>
          </p:cNvPr>
          <p:cNvSpPr txBox="1"/>
          <p:nvPr/>
        </p:nvSpPr>
        <p:spPr>
          <a:xfrm>
            <a:off x="1009151" y="1139844"/>
            <a:ext cx="3201967" cy="1711366"/>
          </a:xfrm>
          <a:prstGeom prst="rect">
            <a:avLst/>
          </a:prstGeom>
          <a:noFill/>
        </p:spPr>
        <p:txBody>
          <a:bodyPr wrap="none" rtlCol="0">
            <a:spAutoFit/>
          </a:bodyPr>
          <a:lstStyle/>
          <a:p>
            <a:pPr marL="285750" indent="-285750">
              <a:lnSpc>
                <a:spcPct val="150000"/>
              </a:lnSpc>
              <a:buFont typeface="Wingdings" panose="05000000000000000000" pitchFamily="2" charset="2"/>
              <a:buChar char="v"/>
            </a:pPr>
            <a:r>
              <a:rPr lang="en-US" dirty="0"/>
              <a:t>Train-Test and validation split</a:t>
            </a:r>
          </a:p>
          <a:p>
            <a:pPr marL="285750" indent="-285750">
              <a:lnSpc>
                <a:spcPct val="150000"/>
              </a:lnSpc>
              <a:buFont typeface="Wingdings" panose="05000000000000000000" pitchFamily="2" charset="2"/>
              <a:buChar char="v"/>
            </a:pPr>
            <a:r>
              <a:rPr lang="en-US" dirty="0"/>
              <a:t>Shuffling </a:t>
            </a:r>
          </a:p>
          <a:p>
            <a:pPr marL="285750" indent="-285750">
              <a:lnSpc>
                <a:spcPct val="150000"/>
              </a:lnSpc>
              <a:buFont typeface="Wingdings" panose="05000000000000000000" pitchFamily="2" charset="2"/>
              <a:buChar char="v"/>
            </a:pPr>
            <a:r>
              <a:rPr lang="en-US" dirty="0"/>
              <a:t>Normalization </a:t>
            </a:r>
            <a:r>
              <a:rPr lang="en-US" dirty="0">
                <a:sym typeface="Wingdings" panose="05000000000000000000" pitchFamily="2" charset="2"/>
              </a:rPr>
              <a:t> range (0,1)</a:t>
            </a:r>
            <a:r>
              <a:rPr lang="en-US" dirty="0"/>
              <a:t> </a:t>
            </a:r>
          </a:p>
          <a:p>
            <a:pPr marL="285750" indent="-285750">
              <a:lnSpc>
                <a:spcPct val="150000"/>
              </a:lnSpc>
              <a:buFont typeface="Wingdings" panose="05000000000000000000" pitchFamily="2" charset="2"/>
              <a:buChar char="v"/>
            </a:pPr>
            <a:r>
              <a:rPr lang="en-US" dirty="0"/>
              <a:t>One-hot encoding</a:t>
            </a:r>
            <a:endParaRPr lang="en-PK" dirty="0"/>
          </a:p>
        </p:txBody>
      </p:sp>
      <p:graphicFrame>
        <p:nvGraphicFramePr>
          <p:cNvPr id="4" name="Table 2">
            <a:extLst>
              <a:ext uri="{FF2B5EF4-FFF2-40B4-BE49-F238E27FC236}">
                <a16:creationId xmlns:a16="http://schemas.microsoft.com/office/drawing/2014/main" id="{3623D523-76D1-651A-44EC-F8CF4C069A20}"/>
              </a:ext>
            </a:extLst>
          </p:cNvPr>
          <p:cNvGraphicFramePr>
            <a:graphicFrameLocks noGrp="1"/>
          </p:cNvGraphicFramePr>
          <p:nvPr>
            <p:extLst>
              <p:ext uri="{D42A27DB-BD31-4B8C-83A1-F6EECF244321}">
                <p14:modId xmlns:p14="http://schemas.microsoft.com/office/powerpoint/2010/main" val="1431639689"/>
              </p:ext>
            </p:extLst>
          </p:nvPr>
        </p:nvGraphicFramePr>
        <p:xfrm>
          <a:off x="1009151" y="3236360"/>
          <a:ext cx="2969317" cy="2926080"/>
        </p:xfrm>
        <a:graphic>
          <a:graphicData uri="http://schemas.openxmlformats.org/drawingml/2006/table">
            <a:tbl>
              <a:tblPr firstRow="1" bandRow="1">
                <a:tableStyleId>{5C22544A-7EE6-4342-B048-85BDC9FD1C3A}</a:tableStyleId>
              </a:tblPr>
              <a:tblGrid>
                <a:gridCol w="1033780">
                  <a:extLst>
                    <a:ext uri="{9D8B030D-6E8A-4147-A177-3AD203B41FA5}">
                      <a16:colId xmlns:a16="http://schemas.microsoft.com/office/drawing/2014/main" val="1597093463"/>
                    </a:ext>
                  </a:extLst>
                </a:gridCol>
                <a:gridCol w="1935537">
                  <a:extLst>
                    <a:ext uri="{9D8B030D-6E8A-4147-A177-3AD203B41FA5}">
                      <a16:colId xmlns:a16="http://schemas.microsoft.com/office/drawing/2014/main" val="2099775579"/>
                    </a:ext>
                  </a:extLst>
                </a:gridCol>
              </a:tblGrid>
              <a:tr h="340272">
                <a:tc>
                  <a:txBody>
                    <a:bodyPr/>
                    <a:lstStyle/>
                    <a:p>
                      <a:r>
                        <a:rPr lang="en-US" dirty="0"/>
                        <a:t>Emotion</a:t>
                      </a:r>
                      <a:endParaRPr lang="en-PK" dirty="0"/>
                    </a:p>
                  </a:txBody>
                  <a:tcPr/>
                </a:tc>
                <a:tc>
                  <a:txBody>
                    <a:bodyPr/>
                    <a:lstStyle/>
                    <a:p>
                      <a:r>
                        <a:rPr lang="en-US" dirty="0"/>
                        <a:t>One-Hot Encoding</a:t>
                      </a:r>
                      <a:endParaRPr lang="en-PK" dirty="0"/>
                    </a:p>
                  </a:txBody>
                  <a:tcPr/>
                </a:tc>
                <a:extLst>
                  <a:ext uri="{0D108BD9-81ED-4DB2-BD59-A6C34878D82A}">
                    <a16:rowId xmlns:a16="http://schemas.microsoft.com/office/drawing/2014/main" val="3748662166"/>
                  </a:ext>
                </a:extLst>
              </a:tr>
              <a:tr h="340272">
                <a:tc>
                  <a:txBody>
                    <a:bodyPr/>
                    <a:lstStyle/>
                    <a:p>
                      <a:r>
                        <a:rPr lang="en-US" sz="1800" b="0" i="0" kern="1200" dirty="0">
                          <a:solidFill>
                            <a:schemeClr val="dk1"/>
                          </a:solidFill>
                          <a:effectLst/>
                          <a:latin typeface="+mn-lt"/>
                          <a:ea typeface="+mn-ea"/>
                          <a:cs typeface="+mn-cs"/>
                        </a:rPr>
                        <a:t>Anger</a:t>
                      </a:r>
                      <a:endParaRPr lang="en-PK" dirty="0"/>
                    </a:p>
                  </a:txBody>
                  <a:tcPr/>
                </a:tc>
                <a:tc>
                  <a:txBody>
                    <a:bodyPr/>
                    <a:lstStyle/>
                    <a:p>
                      <a:r>
                        <a:rPr lang="en-US" sz="1800" b="0" i="0" kern="1200" dirty="0">
                          <a:solidFill>
                            <a:schemeClr val="dk1"/>
                          </a:solidFill>
                          <a:effectLst/>
                          <a:latin typeface="+mn-lt"/>
                          <a:ea typeface="+mn-ea"/>
                          <a:cs typeface="+mn-cs"/>
                        </a:rPr>
                        <a:t>[1, 0, 0, 0, 0, 0, 0]</a:t>
                      </a:r>
                      <a:endParaRPr lang="en-PK" dirty="0"/>
                    </a:p>
                  </a:txBody>
                  <a:tcPr/>
                </a:tc>
                <a:extLst>
                  <a:ext uri="{0D108BD9-81ED-4DB2-BD59-A6C34878D82A}">
                    <a16:rowId xmlns:a16="http://schemas.microsoft.com/office/drawing/2014/main" val="638857973"/>
                  </a:ext>
                </a:extLst>
              </a:tr>
              <a:tr h="340272">
                <a:tc>
                  <a:txBody>
                    <a:bodyPr/>
                    <a:lstStyle/>
                    <a:p>
                      <a:r>
                        <a:rPr lang="en-US" sz="1800" b="0" i="0" kern="1200" dirty="0">
                          <a:solidFill>
                            <a:schemeClr val="dk1"/>
                          </a:solidFill>
                          <a:effectLst/>
                          <a:latin typeface="+mn-lt"/>
                          <a:ea typeface="+mn-ea"/>
                          <a:cs typeface="+mn-cs"/>
                        </a:rPr>
                        <a:t>Disgust</a:t>
                      </a:r>
                      <a:endParaRPr lang="en-PK" dirty="0"/>
                    </a:p>
                  </a:txBody>
                  <a:tcPr/>
                </a:tc>
                <a:tc>
                  <a:txBody>
                    <a:bodyPr/>
                    <a:lstStyle/>
                    <a:p>
                      <a:r>
                        <a:rPr lang="en-US" sz="1800" b="0" i="0" kern="1200" dirty="0">
                          <a:solidFill>
                            <a:schemeClr val="dk1"/>
                          </a:solidFill>
                          <a:effectLst/>
                          <a:latin typeface="+mn-lt"/>
                          <a:ea typeface="+mn-ea"/>
                          <a:cs typeface="+mn-cs"/>
                        </a:rPr>
                        <a:t>[0, 1, 0, 0, 0, 0, 0]</a:t>
                      </a:r>
                      <a:endParaRPr lang="en-PK" dirty="0"/>
                    </a:p>
                  </a:txBody>
                  <a:tcPr/>
                </a:tc>
                <a:extLst>
                  <a:ext uri="{0D108BD9-81ED-4DB2-BD59-A6C34878D82A}">
                    <a16:rowId xmlns:a16="http://schemas.microsoft.com/office/drawing/2014/main" val="4258086586"/>
                  </a:ext>
                </a:extLst>
              </a:tr>
              <a:tr h="340272">
                <a:tc>
                  <a:txBody>
                    <a:bodyPr/>
                    <a:lstStyle/>
                    <a:p>
                      <a:r>
                        <a:rPr lang="en-US" sz="1800" b="0" i="0" kern="1200" dirty="0">
                          <a:solidFill>
                            <a:schemeClr val="dk1"/>
                          </a:solidFill>
                          <a:effectLst/>
                          <a:latin typeface="+mn-lt"/>
                          <a:ea typeface="+mn-ea"/>
                          <a:cs typeface="+mn-cs"/>
                        </a:rPr>
                        <a:t>Fear</a:t>
                      </a:r>
                      <a:endParaRPr lang="en-PK" dirty="0"/>
                    </a:p>
                  </a:txBody>
                  <a:tcPr/>
                </a:tc>
                <a:tc>
                  <a:txBody>
                    <a:bodyPr/>
                    <a:lstStyle/>
                    <a:p>
                      <a:r>
                        <a:rPr lang="en-US" sz="1800" b="0" i="0" kern="1200" dirty="0">
                          <a:solidFill>
                            <a:schemeClr val="dk1"/>
                          </a:solidFill>
                          <a:effectLst/>
                          <a:latin typeface="+mn-lt"/>
                          <a:ea typeface="+mn-ea"/>
                          <a:cs typeface="+mn-cs"/>
                        </a:rPr>
                        <a:t>[0, 0, 1, 0, 0, 0, 0]</a:t>
                      </a:r>
                      <a:endParaRPr lang="en-PK" dirty="0"/>
                    </a:p>
                  </a:txBody>
                  <a:tcPr/>
                </a:tc>
                <a:extLst>
                  <a:ext uri="{0D108BD9-81ED-4DB2-BD59-A6C34878D82A}">
                    <a16:rowId xmlns:a16="http://schemas.microsoft.com/office/drawing/2014/main" val="1725663113"/>
                  </a:ext>
                </a:extLst>
              </a:tr>
              <a:tr h="340272">
                <a:tc>
                  <a:txBody>
                    <a:bodyPr/>
                    <a:lstStyle/>
                    <a:p>
                      <a:r>
                        <a:rPr lang="en-US" sz="1800" b="0" i="0" kern="1200" dirty="0">
                          <a:solidFill>
                            <a:schemeClr val="dk1"/>
                          </a:solidFill>
                          <a:effectLst/>
                          <a:latin typeface="+mn-lt"/>
                          <a:ea typeface="+mn-ea"/>
                          <a:cs typeface="+mn-cs"/>
                        </a:rPr>
                        <a:t>Happy</a:t>
                      </a:r>
                      <a:endParaRPr lang="en-PK" dirty="0"/>
                    </a:p>
                  </a:txBody>
                  <a:tcPr/>
                </a:tc>
                <a:tc>
                  <a:txBody>
                    <a:bodyPr/>
                    <a:lstStyle/>
                    <a:p>
                      <a:r>
                        <a:rPr lang="en-US" sz="1800" b="0" i="0" kern="1200" dirty="0">
                          <a:solidFill>
                            <a:schemeClr val="dk1"/>
                          </a:solidFill>
                          <a:effectLst/>
                          <a:latin typeface="+mn-lt"/>
                          <a:ea typeface="+mn-ea"/>
                          <a:cs typeface="+mn-cs"/>
                        </a:rPr>
                        <a:t>[0, 0, 0, 1, 0, 0, 0]</a:t>
                      </a:r>
                      <a:endParaRPr lang="en-PK" dirty="0"/>
                    </a:p>
                  </a:txBody>
                  <a:tcPr/>
                </a:tc>
                <a:extLst>
                  <a:ext uri="{0D108BD9-81ED-4DB2-BD59-A6C34878D82A}">
                    <a16:rowId xmlns:a16="http://schemas.microsoft.com/office/drawing/2014/main" val="3775005421"/>
                  </a:ext>
                </a:extLst>
              </a:tr>
              <a:tr h="340272">
                <a:tc>
                  <a:txBody>
                    <a:bodyPr/>
                    <a:lstStyle/>
                    <a:p>
                      <a:r>
                        <a:rPr lang="en-US" sz="1800" b="0" i="0" kern="1200" dirty="0">
                          <a:solidFill>
                            <a:schemeClr val="dk1"/>
                          </a:solidFill>
                          <a:effectLst/>
                          <a:latin typeface="+mn-lt"/>
                          <a:ea typeface="+mn-ea"/>
                          <a:cs typeface="+mn-cs"/>
                        </a:rPr>
                        <a:t>Sad</a:t>
                      </a:r>
                      <a:endParaRPr lang="en-PK" dirty="0"/>
                    </a:p>
                  </a:txBody>
                  <a:tcPr/>
                </a:tc>
                <a:tc>
                  <a:txBody>
                    <a:bodyPr/>
                    <a:lstStyle/>
                    <a:p>
                      <a:r>
                        <a:rPr lang="en-US" sz="1800" b="0" i="0" kern="1200" dirty="0">
                          <a:solidFill>
                            <a:schemeClr val="dk1"/>
                          </a:solidFill>
                          <a:effectLst/>
                          <a:latin typeface="+mn-lt"/>
                          <a:ea typeface="+mn-ea"/>
                          <a:cs typeface="+mn-cs"/>
                        </a:rPr>
                        <a:t>[0, 0, 0, 0, 1, 0, 0]</a:t>
                      </a:r>
                      <a:endParaRPr lang="en-PK" dirty="0"/>
                    </a:p>
                  </a:txBody>
                  <a:tcPr/>
                </a:tc>
                <a:extLst>
                  <a:ext uri="{0D108BD9-81ED-4DB2-BD59-A6C34878D82A}">
                    <a16:rowId xmlns:a16="http://schemas.microsoft.com/office/drawing/2014/main" val="4055333851"/>
                  </a:ext>
                </a:extLst>
              </a:tr>
              <a:tr h="340272">
                <a:tc>
                  <a:txBody>
                    <a:bodyPr/>
                    <a:lstStyle/>
                    <a:p>
                      <a:r>
                        <a:rPr lang="en-US" sz="1800" b="0" i="0" kern="1200" dirty="0">
                          <a:solidFill>
                            <a:schemeClr val="dk1"/>
                          </a:solidFill>
                          <a:effectLst/>
                          <a:latin typeface="+mn-lt"/>
                          <a:ea typeface="+mn-ea"/>
                          <a:cs typeface="+mn-cs"/>
                        </a:rPr>
                        <a:t>Surprise</a:t>
                      </a:r>
                      <a:endParaRPr lang="en-PK" dirty="0"/>
                    </a:p>
                  </a:txBody>
                  <a:tcPr/>
                </a:tc>
                <a:tc>
                  <a:txBody>
                    <a:bodyPr/>
                    <a:lstStyle/>
                    <a:p>
                      <a:r>
                        <a:rPr lang="en-US" sz="1800" b="0" i="0" kern="1200" dirty="0">
                          <a:solidFill>
                            <a:schemeClr val="dk1"/>
                          </a:solidFill>
                          <a:effectLst/>
                          <a:latin typeface="+mn-lt"/>
                          <a:ea typeface="+mn-ea"/>
                          <a:cs typeface="+mn-cs"/>
                        </a:rPr>
                        <a:t>[0, 0, 0, 0, 0, 1, 0]</a:t>
                      </a:r>
                      <a:endParaRPr lang="en-PK" dirty="0"/>
                    </a:p>
                  </a:txBody>
                  <a:tcPr/>
                </a:tc>
                <a:extLst>
                  <a:ext uri="{0D108BD9-81ED-4DB2-BD59-A6C34878D82A}">
                    <a16:rowId xmlns:a16="http://schemas.microsoft.com/office/drawing/2014/main" val="4139568095"/>
                  </a:ext>
                </a:extLst>
              </a:tr>
              <a:tr h="340272">
                <a:tc>
                  <a:txBody>
                    <a:bodyPr/>
                    <a:lstStyle/>
                    <a:p>
                      <a:r>
                        <a:rPr lang="en-US" sz="1800" b="0" i="0" kern="1200" dirty="0">
                          <a:solidFill>
                            <a:schemeClr val="dk1"/>
                          </a:solidFill>
                          <a:effectLst/>
                          <a:latin typeface="+mn-lt"/>
                          <a:ea typeface="+mn-ea"/>
                          <a:cs typeface="+mn-cs"/>
                        </a:rPr>
                        <a:t>Neutral</a:t>
                      </a:r>
                      <a:endParaRPr lang="en-PK" dirty="0"/>
                    </a:p>
                  </a:txBody>
                  <a:tcPr/>
                </a:tc>
                <a:tc>
                  <a:txBody>
                    <a:bodyPr/>
                    <a:lstStyle/>
                    <a:p>
                      <a:r>
                        <a:rPr lang="en-US" sz="1800" b="0" i="0" kern="1200" dirty="0">
                          <a:solidFill>
                            <a:schemeClr val="dk1"/>
                          </a:solidFill>
                          <a:effectLst/>
                          <a:latin typeface="+mn-lt"/>
                          <a:ea typeface="+mn-ea"/>
                          <a:cs typeface="+mn-cs"/>
                        </a:rPr>
                        <a:t>[0, 0, 0, 0, 0, 0, 1]</a:t>
                      </a:r>
                      <a:endParaRPr lang="en-PK" dirty="0"/>
                    </a:p>
                  </a:txBody>
                  <a:tcPr/>
                </a:tc>
                <a:extLst>
                  <a:ext uri="{0D108BD9-81ED-4DB2-BD59-A6C34878D82A}">
                    <a16:rowId xmlns:a16="http://schemas.microsoft.com/office/drawing/2014/main" val="1657696646"/>
                  </a:ext>
                </a:extLst>
              </a:tr>
            </a:tbl>
          </a:graphicData>
        </a:graphic>
      </p:graphicFrame>
      <p:sp>
        <p:nvSpPr>
          <p:cNvPr id="3" name="TextBox 2">
            <a:extLst>
              <a:ext uri="{FF2B5EF4-FFF2-40B4-BE49-F238E27FC236}">
                <a16:creationId xmlns:a16="http://schemas.microsoft.com/office/drawing/2014/main" id="{D93987EA-0580-BD4C-32EC-6FE128A61D56}"/>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Data Preprocessing</a:t>
            </a:r>
          </a:p>
        </p:txBody>
      </p:sp>
      <p:sp>
        <p:nvSpPr>
          <p:cNvPr id="8" name="Slide Number Placeholder 7">
            <a:extLst>
              <a:ext uri="{FF2B5EF4-FFF2-40B4-BE49-F238E27FC236}">
                <a16:creationId xmlns:a16="http://schemas.microsoft.com/office/drawing/2014/main" id="{87BD3A4A-4E8C-2AA9-2112-75F123323833}"/>
              </a:ext>
            </a:extLst>
          </p:cNvPr>
          <p:cNvSpPr>
            <a:spLocks noGrp="1"/>
          </p:cNvSpPr>
          <p:nvPr>
            <p:ph type="sldNum" sz="quarter" idx="12"/>
          </p:nvPr>
        </p:nvSpPr>
        <p:spPr/>
        <p:txBody>
          <a:bodyPr/>
          <a:lstStyle/>
          <a:p>
            <a:fld id="{B6B6B335-BA66-4D24-92C2-27886ABD77F8}" type="slidenum">
              <a:rPr lang="en-PK" smtClean="0"/>
              <a:t>13</a:t>
            </a:fld>
            <a:endParaRPr lang="en-PK"/>
          </a:p>
        </p:txBody>
      </p:sp>
    </p:spTree>
    <p:extLst>
      <p:ext uri="{BB962C8B-B14F-4D97-AF65-F5344CB8AC3E}">
        <p14:creationId xmlns:p14="http://schemas.microsoft.com/office/powerpoint/2010/main" val="420855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par>
                                <p:cTn id="9" presetID="42"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additive="base">
                                        <p:cTn id="18"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additive="base">
                                        <p:cTn id="24"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5" dur="50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 calcmode="lin" valueType="num">
                                      <p:cBhvr additive="base">
                                        <p:cTn id="30"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31" dur="500"/>
                                        <p:tgtEl>
                                          <p:spTgt spid="2">
                                            <p:txEl>
                                              <p:pRg st="3" end="3"/>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iagram, plot, line&#10;&#10;Description automatically generated">
            <a:extLst>
              <a:ext uri="{FF2B5EF4-FFF2-40B4-BE49-F238E27FC236}">
                <a16:creationId xmlns:a16="http://schemas.microsoft.com/office/drawing/2014/main" id="{227DEFD1-C6A5-25D7-497A-D7A4F310B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706" y="2252854"/>
            <a:ext cx="10399112" cy="3332706"/>
          </a:xfrm>
          <a:prstGeom prst="rect">
            <a:avLst/>
          </a:prstGeom>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37FD6283-9B32-4089-F358-6AE15D0DAA79}"/>
                  </a:ext>
                </a:extLst>
              </p:cNvPr>
              <p:cNvGraphicFramePr>
                <a:graphicFrameLocks noChangeAspect="1"/>
              </p:cNvGraphicFramePr>
              <p:nvPr>
                <p:extLst>
                  <p:ext uri="{D42A27DB-BD31-4B8C-83A1-F6EECF244321}">
                    <p14:modId xmlns:p14="http://schemas.microsoft.com/office/powerpoint/2010/main" val="1376406670"/>
                  </p:ext>
                </p:extLst>
              </p:nvPr>
            </p:nvGraphicFramePr>
            <p:xfrm>
              <a:off x="2171700" y="1408304"/>
              <a:ext cx="1501422" cy="844550"/>
            </p:xfrm>
            <a:graphic>
              <a:graphicData uri="http://schemas.microsoft.com/office/powerpoint/2016/slidezoom">
                <pslz:sldZm>
                  <pslz:sldZmObj sldId="297" cId="351242724">
                    <pslz:zmPr id="{011C5BF1-4A6B-42C7-861F-4E343C7AFBF0}" returnToParent="0" transitionDur="750">
                      <p166:blipFill xmlns:p166="http://schemas.microsoft.com/office/powerpoint/2016/6/main">
                        <a:blip r:embed="rId3"/>
                        <a:stretch>
                          <a:fillRect/>
                        </a:stretch>
                      </p166:blipFill>
                      <p166:spPr xmlns:p166="http://schemas.microsoft.com/office/powerpoint/2016/6/main">
                        <a:xfrm>
                          <a:off x="0" y="0"/>
                          <a:ext cx="1501422" cy="844550"/>
                        </a:xfrm>
                        <a:prstGeom prst="rect">
                          <a:avLst/>
                        </a:prstGeom>
                        <a:ln w="3175">
                          <a:solidFill>
                            <a:prstClr val="ltGray"/>
                          </a:solid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37FD6283-9B32-4089-F358-6AE15D0DAA79}"/>
                  </a:ext>
                </a:extLst>
              </p:cNvPr>
              <p:cNvPicPr>
                <a:picLocks noGrp="1" noRot="1" noChangeAspect="1" noMove="1" noResize="1" noEditPoints="1" noAdjustHandles="1" noChangeArrowheads="1" noChangeShapeType="1"/>
              </p:cNvPicPr>
              <p:nvPr/>
            </p:nvPicPr>
            <p:blipFill>
              <a:blip r:embed="rId5"/>
              <a:stretch>
                <a:fillRect/>
              </a:stretch>
            </p:blipFill>
            <p:spPr>
              <a:xfrm>
                <a:off x="2171700" y="1408304"/>
                <a:ext cx="1501422" cy="8445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51CFD06A-6DE8-114F-C8AD-A2EFAD96428D}"/>
                  </a:ext>
                </a:extLst>
              </p:cNvPr>
              <p:cNvGraphicFramePr>
                <a:graphicFrameLocks noChangeAspect="1"/>
              </p:cNvGraphicFramePr>
              <p:nvPr>
                <p:extLst>
                  <p:ext uri="{D42A27DB-BD31-4B8C-83A1-F6EECF244321}">
                    <p14:modId xmlns:p14="http://schemas.microsoft.com/office/powerpoint/2010/main" val="1197794832"/>
                  </p:ext>
                </p:extLst>
              </p:nvPr>
            </p:nvGraphicFramePr>
            <p:xfrm>
              <a:off x="4953000" y="5585560"/>
              <a:ext cx="1587500" cy="892969"/>
            </p:xfrm>
            <a:graphic>
              <a:graphicData uri="http://schemas.microsoft.com/office/powerpoint/2016/slidezoom">
                <pslz:sldZm>
                  <pslz:sldZmObj sldId="298" cId="69807220">
                    <pslz:zmPr id="{09267773-F2E9-4ACB-8F25-E97CD407C47E}" returnToParent="0" transitionDur="750">
                      <p166:blipFill xmlns:p166="http://schemas.microsoft.com/office/powerpoint/2016/6/main">
                        <a:blip r:embed="rId6"/>
                        <a:stretch>
                          <a:fillRect/>
                        </a:stretch>
                      </p166:blipFill>
                      <p166:spPr xmlns:p166="http://schemas.microsoft.com/office/powerpoint/2016/6/main">
                        <a:xfrm>
                          <a:off x="0" y="0"/>
                          <a:ext cx="1587500" cy="892969"/>
                        </a:xfrm>
                        <a:prstGeom prst="rect">
                          <a:avLst/>
                        </a:prstGeom>
                        <a:ln w="3175">
                          <a:solidFill>
                            <a:prstClr val="ltGray"/>
                          </a:solidFill>
                        </a:ln>
                      </p166:spPr>
                    </pslz:zmPr>
                  </pslz:sldZmObj>
                </pslz:sldZm>
              </a:graphicData>
            </a:graphic>
          </p:graphicFrame>
        </mc:Choice>
        <mc:Fallback xmlns="">
          <p:pic>
            <p:nvPicPr>
              <p:cNvPr id="12" name="Slide Zoom 11">
                <a:hlinkClick r:id="rId7" action="ppaction://hlinksldjump"/>
                <a:extLst>
                  <a:ext uri="{FF2B5EF4-FFF2-40B4-BE49-F238E27FC236}">
                    <a16:creationId xmlns:a16="http://schemas.microsoft.com/office/drawing/2014/main" id="{51CFD06A-6DE8-114F-C8AD-A2EFAD96428D}"/>
                  </a:ext>
                </a:extLst>
              </p:cNvPr>
              <p:cNvPicPr>
                <a:picLocks noGrp="1" noRot="1" noChangeAspect="1" noMove="1" noResize="1" noEditPoints="1" noAdjustHandles="1" noChangeArrowheads="1" noChangeShapeType="1"/>
              </p:cNvPicPr>
              <p:nvPr/>
            </p:nvPicPr>
            <p:blipFill>
              <a:blip r:embed="rId8"/>
              <a:stretch>
                <a:fillRect/>
              </a:stretch>
            </p:blipFill>
            <p:spPr>
              <a:xfrm>
                <a:off x="4953000" y="5585560"/>
                <a:ext cx="1587500" cy="892969"/>
              </a:xfrm>
              <a:prstGeom prst="rect">
                <a:avLst/>
              </a:prstGeom>
              <a:ln w="3175">
                <a:solidFill>
                  <a:prstClr val="ltGray"/>
                </a:solidFill>
              </a:ln>
            </p:spPr>
          </p:pic>
        </mc:Fallback>
      </mc:AlternateContent>
      <p:sp>
        <p:nvSpPr>
          <p:cNvPr id="2" name="TextBox 1">
            <a:extLst>
              <a:ext uri="{FF2B5EF4-FFF2-40B4-BE49-F238E27FC236}">
                <a16:creationId xmlns:a16="http://schemas.microsoft.com/office/drawing/2014/main" id="{A1168155-2071-EA02-54CC-7924A931BA72}"/>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Convolutional Neural Network</a:t>
            </a:r>
          </a:p>
        </p:txBody>
      </p:sp>
      <p:sp>
        <p:nvSpPr>
          <p:cNvPr id="3" name="Slide Number Placeholder 2">
            <a:extLst>
              <a:ext uri="{FF2B5EF4-FFF2-40B4-BE49-F238E27FC236}">
                <a16:creationId xmlns:a16="http://schemas.microsoft.com/office/drawing/2014/main" id="{21B68ECB-7041-7D0B-F592-E190F5484F58}"/>
              </a:ext>
            </a:extLst>
          </p:cNvPr>
          <p:cNvSpPr>
            <a:spLocks noGrp="1"/>
          </p:cNvSpPr>
          <p:nvPr>
            <p:ph type="sldNum" sz="quarter" idx="12"/>
          </p:nvPr>
        </p:nvSpPr>
        <p:spPr/>
        <p:txBody>
          <a:bodyPr/>
          <a:lstStyle/>
          <a:p>
            <a:fld id="{B6B6B335-BA66-4D24-92C2-27886ABD77F8}" type="slidenum">
              <a:rPr lang="en-PK" smtClean="0"/>
              <a:t>14</a:t>
            </a:fld>
            <a:endParaRPr lang="en-PK"/>
          </a:p>
        </p:txBody>
      </p:sp>
      <p:sp>
        <p:nvSpPr>
          <p:cNvPr id="6" name="TextBox 5">
            <a:extLst>
              <a:ext uri="{FF2B5EF4-FFF2-40B4-BE49-F238E27FC236}">
                <a16:creationId xmlns:a16="http://schemas.microsoft.com/office/drawing/2014/main" id="{8530CF7C-E584-C74B-64FB-348687644EB2}"/>
              </a:ext>
            </a:extLst>
          </p:cNvPr>
          <p:cNvSpPr txBox="1"/>
          <p:nvPr/>
        </p:nvSpPr>
        <p:spPr>
          <a:xfrm>
            <a:off x="1140997" y="5449696"/>
            <a:ext cx="2655416" cy="760978"/>
          </a:xfrm>
          <a:prstGeom prst="rect">
            <a:avLst/>
          </a:prstGeom>
          <a:noFill/>
        </p:spPr>
        <p:txBody>
          <a:bodyPr wrap="square">
            <a:spAutoFit/>
          </a:bodyPr>
          <a:lstStyle/>
          <a:p>
            <a:pPr>
              <a:lnSpc>
                <a:spcPct val="150000"/>
              </a:lnSpc>
            </a:pPr>
            <a:r>
              <a:rPr lang="en-US" sz="1000" b="1" i="0" dirty="0">
                <a:effectLst/>
              </a:rPr>
              <a:t>Source:</a:t>
            </a:r>
            <a:r>
              <a:rPr lang="en-US" sz="1000" b="0" i="0" dirty="0">
                <a:effectLst/>
              </a:rPr>
              <a:t> R. C. Gonzalez and R. E. Woods, Digital Image Processing. Upper Saddle River, </a:t>
            </a:r>
            <a:r>
              <a:rPr lang="en-US" sz="1000" b="0" i="0" dirty="0" err="1">
                <a:effectLst/>
              </a:rPr>
              <a:t>NJ:Prentice</a:t>
            </a:r>
            <a:r>
              <a:rPr lang="en-US" sz="1000" b="0" i="0" dirty="0">
                <a:effectLst/>
              </a:rPr>
              <a:t> Hall, 4th ed., 2018.</a:t>
            </a:r>
          </a:p>
        </p:txBody>
      </p:sp>
    </p:spTree>
    <p:extLst>
      <p:ext uri="{BB962C8B-B14F-4D97-AF65-F5344CB8AC3E}">
        <p14:creationId xmlns:p14="http://schemas.microsoft.com/office/powerpoint/2010/main" val="3135985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2CF5BEC-3B54-7B03-DF16-C6FD349BD4D7}"/>
              </a:ext>
            </a:extLst>
          </p:cNvPr>
          <p:cNvGraphicFramePr>
            <a:graphicFrameLocks noGrp="1"/>
          </p:cNvGraphicFramePr>
          <p:nvPr>
            <p:extLst>
              <p:ext uri="{D42A27DB-BD31-4B8C-83A1-F6EECF244321}">
                <p14:modId xmlns:p14="http://schemas.microsoft.com/office/powerpoint/2010/main" val="1975937168"/>
              </p:ext>
            </p:extLst>
          </p:nvPr>
        </p:nvGraphicFramePr>
        <p:xfrm>
          <a:off x="7304481" y="1676044"/>
          <a:ext cx="4089560" cy="3901429"/>
        </p:xfrm>
        <a:graphic>
          <a:graphicData uri="http://schemas.openxmlformats.org/drawingml/2006/table">
            <a:tbl>
              <a:tblPr firstRow="1" bandRow="1">
                <a:tableStyleId>{0E3FDE45-AF77-4B5C-9715-49D594BDF05E}</a:tableStyleId>
              </a:tblPr>
              <a:tblGrid>
                <a:gridCol w="4089560">
                  <a:extLst>
                    <a:ext uri="{9D8B030D-6E8A-4147-A177-3AD203B41FA5}">
                      <a16:colId xmlns:a16="http://schemas.microsoft.com/office/drawing/2014/main" val="3504151660"/>
                    </a:ext>
                  </a:extLst>
                </a:gridCol>
              </a:tblGrid>
              <a:tr h="388798">
                <a:tc>
                  <a:txBody>
                    <a:bodyPr/>
                    <a:lstStyle/>
                    <a:p>
                      <a:pPr algn="ctr"/>
                      <a:r>
                        <a:rPr lang="en-US" sz="1200" dirty="0"/>
                        <a:t>Shallow CNN</a:t>
                      </a:r>
                      <a:endParaRPr lang="en-PK" sz="1200" dirty="0"/>
                    </a:p>
                  </a:txBody>
                  <a:tcPr/>
                </a:tc>
                <a:extLst>
                  <a:ext uri="{0D108BD9-81ED-4DB2-BD59-A6C34878D82A}">
                    <a16:rowId xmlns:a16="http://schemas.microsoft.com/office/drawing/2014/main" val="1192146615"/>
                  </a:ext>
                </a:extLst>
              </a:tr>
              <a:tr h="388798">
                <a:tc>
                  <a:txBody>
                    <a:bodyPr/>
                    <a:lstStyle/>
                    <a:p>
                      <a:pPr algn="ctr"/>
                      <a:r>
                        <a:rPr lang="en-US" sz="1200" dirty="0"/>
                        <a:t>Input (48x48 gray scale image)</a:t>
                      </a:r>
                      <a:endParaRPr lang="en-PK" sz="1200" dirty="0"/>
                    </a:p>
                  </a:txBody>
                  <a:tcPr>
                    <a:lnB>
                      <a:noFill/>
                    </a:lnB>
                    <a:solidFill>
                      <a:srgbClr val="FFFF00">
                        <a:alpha val="20000"/>
                      </a:srgbClr>
                    </a:solidFill>
                  </a:tcPr>
                </a:tc>
                <a:extLst>
                  <a:ext uri="{0D108BD9-81ED-4DB2-BD59-A6C34878D82A}">
                    <a16:rowId xmlns:a16="http://schemas.microsoft.com/office/drawing/2014/main" val="4205565693"/>
                  </a:ext>
                </a:extLst>
              </a:tr>
              <a:tr h="388798">
                <a:tc>
                  <a:txBody>
                    <a:bodyPr/>
                    <a:lstStyle/>
                    <a:p>
                      <a:pPr algn="ctr"/>
                      <a:r>
                        <a:rPr lang="en-US" sz="1200" dirty="0"/>
                        <a:t>CONV2D  3 × 3 × 32, RELU, BATCH NORM</a:t>
                      </a:r>
                    </a:p>
                  </a:txBody>
                  <a:tcPr>
                    <a:lnL>
                      <a:noFill/>
                    </a:lnL>
                    <a:lnR>
                      <a:noFill/>
                    </a:lnR>
                    <a:lnT>
                      <a:noFill/>
                    </a:lnT>
                    <a:lnB>
                      <a:noFill/>
                    </a:lnB>
                    <a:lnTlToBr w="12700" cmpd="sng">
                      <a:noFill/>
                      <a:prstDash val="solid"/>
                    </a:lnTlToBr>
                    <a:lnBlToTr w="12700" cmpd="sng">
                      <a:noFill/>
                      <a:prstDash val="solid"/>
                    </a:lnBlToTr>
                    <a:solidFill>
                      <a:schemeClr val="accent2">
                        <a:lumMod val="10000"/>
                        <a:lumOff val="90000"/>
                      </a:schemeClr>
                    </a:solidFill>
                  </a:tcPr>
                </a:tc>
                <a:extLst>
                  <a:ext uri="{0D108BD9-81ED-4DB2-BD59-A6C34878D82A}">
                    <a16:rowId xmlns:a16="http://schemas.microsoft.com/office/drawing/2014/main" val="2118698067"/>
                  </a:ext>
                </a:extLst>
              </a:tr>
              <a:tr h="388798">
                <a:tc>
                  <a:txBody>
                    <a:bodyPr/>
                    <a:lstStyle/>
                    <a:p>
                      <a:pPr algn="ctr"/>
                      <a:r>
                        <a:rPr lang="en-US" sz="1200" dirty="0"/>
                        <a:t>MAXPOOL 2 × 2 , Dropout 0.5</a:t>
                      </a:r>
                      <a:endParaRPr lang="en-PK" sz="1200" dirty="0"/>
                    </a:p>
                  </a:txBody>
                  <a:tcPr>
                    <a:lnT>
                      <a:noFill/>
                    </a:lnT>
                    <a:noFill/>
                  </a:tcPr>
                </a:tc>
                <a:extLst>
                  <a:ext uri="{0D108BD9-81ED-4DB2-BD59-A6C34878D82A}">
                    <a16:rowId xmlns:a16="http://schemas.microsoft.com/office/drawing/2014/main" val="3562014692"/>
                  </a:ext>
                </a:extLst>
              </a:tr>
              <a:tr h="388798">
                <a:tc>
                  <a:txBody>
                    <a:bodyPr/>
                    <a:lstStyle/>
                    <a:p>
                      <a:pPr algn="ctr"/>
                      <a:r>
                        <a:rPr lang="en-US" sz="1200" dirty="0"/>
                        <a:t>CONV2D  3 × 3 × 64, RELU, BATCH NORM</a:t>
                      </a:r>
                    </a:p>
                  </a:txBody>
                  <a:tcPr>
                    <a:solidFill>
                      <a:schemeClr val="accent2">
                        <a:lumMod val="10000"/>
                        <a:lumOff val="90000"/>
                      </a:schemeClr>
                    </a:solidFill>
                  </a:tcPr>
                </a:tc>
                <a:extLst>
                  <a:ext uri="{0D108BD9-81ED-4DB2-BD59-A6C34878D82A}">
                    <a16:rowId xmlns:a16="http://schemas.microsoft.com/office/drawing/2014/main" val="4043874473"/>
                  </a:ext>
                </a:extLst>
              </a:tr>
              <a:tr h="469264">
                <a:tc>
                  <a:txBody>
                    <a:bodyPr/>
                    <a:lstStyle/>
                    <a:p>
                      <a:pPr algn="ctr"/>
                      <a:r>
                        <a:rPr lang="en-US" sz="1200" dirty="0"/>
                        <a:t>MAXPOOL 2 × 2 , Dropout 0.5</a:t>
                      </a:r>
                      <a:endParaRPr lang="en-PK" sz="1200" dirty="0"/>
                    </a:p>
                  </a:txBody>
                  <a:tcPr>
                    <a:solidFill>
                      <a:schemeClr val="bg1">
                        <a:alpha val="20000"/>
                      </a:schemeClr>
                    </a:solidFill>
                  </a:tcPr>
                </a:tc>
                <a:extLst>
                  <a:ext uri="{0D108BD9-81ED-4DB2-BD59-A6C34878D82A}">
                    <a16:rowId xmlns:a16="http://schemas.microsoft.com/office/drawing/2014/main" val="112041367"/>
                  </a:ext>
                </a:extLst>
              </a:tr>
              <a:tr h="388798">
                <a:tc>
                  <a:txBody>
                    <a:bodyPr/>
                    <a:lstStyle/>
                    <a:p>
                      <a:pPr algn="ctr"/>
                      <a:r>
                        <a:rPr lang="en-US" sz="1200" dirty="0"/>
                        <a:t>CONV2D  3 × 3 ×128, RELU, BATCH NORM</a:t>
                      </a:r>
                    </a:p>
                  </a:txBody>
                  <a:tcPr>
                    <a:solidFill>
                      <a:schemeClr val="accent2">
                        <a:lumMod val="10000"/>
                        <a:lumOff val="90000"/>
                      </a:schemeClr>
                    </a:solidFill>
                  </a:tcPr>
                </a:tc>
                <a:extLst>
                  <a:ext uri="{0D108BD9-81ED-4DB2-BD59-A6C34878D82A}">
                    <a16:rowId xmlns:a16="http://schemas.microsoft.com/office/drawing/2014/main" val="1857187199"/>
                  </a:ext>
                </a:extLst>
              </a:tr>
              <a:tr h="388798">
                <a:tc>
                  <a:txBody>
                    <a:bodyPr/>
                    <a:lstStyle/>
                    <a:p>
                      <a:pPr algn="ctr"/>
                      <a:r>
                        <a:rPr lang="en-US" sz="1200" dirty="0"/>
                        <a:t>MAXPOOL 2 × 2 , Dropout 0.5</a:t>
                      </a:r>
                      <a:endParaRPr lang="en-PK" sz="1200" dirty="0"/>
                    </a:p>
                  </a:txBody>
                  <a:tcPr>
                    <a:noFill/>
                  </a:tcPr>
                </a:tc>
                <a:extLst>
                  <a:ext uri="{0D108BD9-81ED-4DB2-BD59-A6C34878D82A}">
                    <a16:rowId xmlns:a16="http://schemas.microsoft.com/office/drawing/2014/main" val="1565311570"/>
                  </a:ext>
                </a:extLst>
              </a:tr>
              <a:tr h="388798">
                <a:tc>
                  <a:txBody>
                    <a:bodyPr/>
                    <a:lstStyle/>
                    <a:p>
                      <a:pPr algn="ctr"/>
                      <a:r>
                        <a:rPr lang="en-US" sz="1200" dirty="0"/>
                        <a:t>FC 64, RELU, BATCH NORM, Dropout 0.5</a:t>
                      </a:r>
                      <a:endParaRPr lang="en-PK" sz="1200" dirty="0"/>
                    </a:p>
                  </a:txBody>
                  <a:tcPr>
                    <a:solidFill>
                      <a:schemeClr val="bg2">
                        <a:lumMod val="20000"/>
                        <a:lumOff val="80000"/>
                      </a:schemeClr>
                    </a:solidFill>
                  </a:tcPr>
                </a:tc>
                <a:extLst>
                  <a:ext uri="{0D108BD9-81ED-4DB2-BD59-A6C34878D82A}">
                    <a16:rowId xmlns:a16="http://schemas.microsoft.com/office/drawing/2014/main" val="3778070598"/>
                  </a:ext>
                </a:extLst>
              </a:tr>
              <a:tr h="321781">
                <a:tc>
                  <a:txBody>
                    <a:bodyPr/>
                    <a:lstStyle/>
                    <a:p>
                      <a:pPr algn="ctr"/>
                      <a:r>
                        <a:rPr lang="en-US" sz="1200" dirty="0"/>
                        <a:t>FC 7 , SOFTMAX</a:t>
                      </a:r>
                      <a:endParaRPr lang="en-PK" sz="1200" dirty="0"/>
                    </a:p>
                  </a:txBody>
                  <a:tcPr>
                    <a:solidFill>
                      <a:schemeClr val="bg1">
                        <a:alpha val="20000"/>
                      </a:schemeClr>
                    </a:solidFill>
                  </a:tcPr>
                </a:tc>
                <a:extLst>
                  <a:ext uri="{0D108BD9-81ED-4DB2-BD59-A6C34878D82A}">
                    <a16:rowId xmlns:a16="http://schemas.microsoft.com/office/drawing/2014/main" val="3204588051"/>
                  </a:ext>
                </a:extLst>
              </a:tr>
            </a:tbl>
          </a:graphicData>
        </a:graphic>
      </p:graphicFrame>
      <p:sp>
        <p:nvSpPr>
          <p:cNvPr id="4" name="TextBox 3">
            <a:extLst>
              <a:ext uri="{FF2B5EF4-FFF2-40B4-BE49-F238E27FC236}">
                <a16:creationId xmlns:a16="http://schemas.microsoft.com/office/drawing/2014/main" id="{93C1AA37-8776-74D3-1DD0-68D8A3CD055D}"/>
              </a:ext>
            </a:extLst>
          </p:cNvPr>
          <p:cNvSpPr txBox="1"/>
          <p:nvPr/>
        </p:nvSpPr>
        <p:spPr>
          <a:xfrm>
            <a:off x="521413" y="1527980"/>
            <a:ext cx="6269804" cy="3782061"/>
          </a:xfrm>
          <a:prstGeom prst="rect">
            <a:avLst/>
          </a:prstGeom>
          <a:noFill/>
        </p:spPr>
        <p:txBody>
          <a:bodyPr wrap="square">
            <a:spAutoFit/>
          </a:bodyPr>
          <a:lstStyle/>
          <a:p>
            <a:pPr marL="622300" indent="-285750">
              <a:lnSpc>
                <a:spcPct val="150000"/>
              </a:lnSpc>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Number of classes: 7</a:t>
            </a:r>
          </a:p>
          <a:p>
            <a:pPr marL="622300" indent="-285750">
              <a:lnSpc>
                <a:spcPct val="150000"/>
              </a:lnSpc>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Network structure: 3 Conv 2D block, 1 FC, 1 Output </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Activation function:   </a:t>
            </a:r>
            <a:r>
              <a:rPr lang="en-GB" dirty="0" err="1">
                <a:solidFill>
                  <a:srgbClr val="000000"/>
                </a:solidFill>
                <a:highlight>
                  <a:srgbClr val="FFFFFF"/>
                </a:highlight>
                <a:latin typeface="Times New Roman"/>
                <a:ea typeface="Times New Roman"/>
                <a:cs typeface="Times New Roman"/>
                <a:sym typeface="Times New Roman"/>
              </a:rPr>
              <a:t>R</a:t>
            </a:r>
            <a:r>
              <a:rPr lang="en-GB" sz="1800" dirty="0" err="1">
                <a:solidFill>
                  <a:srgbClr val="000000"/>
                </a:solidFill>
                <a:highlight>
                  <a:srgbClr val="FFFFFF"/>
                </a:highlight>
                <a:latin typeface="Times New Roman"/>
                <a:ea typeface="Times New Roman"/>
                <a:cs typeface="Times New Roman"/>
                <a:sym typeface="Times New Roman"/>
              </a:rPr>
              <a:t>eLU</a:t>
            </a:r>
            <a:r>
              <a:rPr lang="en-GB" sz="1800" dirty="0">
                <a:solidFill>
                  <a:srgbClr val="000000"/>
                </a:solidFill>
                <a:highlight>
                  <a:srgbClr val="FFFFFF"/>
                </a:highlight>
                <a:latin typeface="Times New Roman"/>
                <a:ea typeface="Times New Roman"/>
                <a:cs typeface="Times New Roman"/>
                <a:sym typeface="Times New Roman"/>
              </a:rPr>
              <a:t>  , </a:t>
            </a:r>
            <a:r>
              <a:rPr lang="en-GB" dirty="0" err="1">
                <a:solidFill>
                  <a:srgbClr val="000000"/>
                </a:solidFill>
                <a:highlight>
                  <a:srgbClr val="FFFFFF"/>
                </a:highlight>
                <a:latin typeface="Times New Roman"/>
                <a:ea typeface="Times New Roman"/>
                <a:cs typeface="Times New Roman"/>
                <a:sym typeface="Times New Roman"/>
              </a:rPr>
              <a:t>S</a:t>
            </a:r>
            <a:r>
              <a:rPr lang="en-GB" sz="1800" dirty="0" err="1">
                <a:solidFill>
                  <a:srgbClr val="000000"/>
                </a:solidFill>
                <a:highlight>
                  <a:srgbClr val="FFFFFF"/>
                </a:highlight>
                <a:latin typeface="Times New Roman"/>
                <a:ea typeface="Times New Roman"/>
                <a:cs typeface="Times New Roman"/>
                <a:sym typeface="Times New Roman"/>
              </a:rPr>
              <a:t>oftmax</a:t>
            </a:r>
            <a:r>
              <a:rPr lang="en-GB" sz="1800" dirty="0">
                <a:solidFill>
                  <a:srgbClr val="000000"/>
                </a:solidFill>
                <a:highlight>
                  <a:srgbClr val="FFFFFF"/>
                </a:highlight>
                <a:latin typeface="Times New Roman"/>
                <a:ea typeface="Times New Roman"/>
                <a:cs typeface="Times New Roman"/>
                <a:sym typeface="Times New Roman"/>
              </a:rPr>
              <a:t>  </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Optimizer:  Adam </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dirty="0">
                <a:solidFill>
                  <a:srgbClr val="000000"/>
                </a:solidFill>
                <a:highlight>
                  <a:srgbClr val="FFFFFF"/>
                </a:highlight>
                <a:latin typeface="Times New Roman"/>
                <a:ea typeface="Times New Roman"/>
                <a:cs typeface="Times New Roman"/>
                <a:sym typeface="Times New Roman"/>
              </a:rPr>
              <a:t>B</a:t>
            </a:r>
            <a:r>
              <a:rPr lang="en-GB" sz="1800" dirty="0">
                <a:solidFill>
                  <a:srgbClr val="000000"/>
                </a:solidFill>
                <a:highlight>
                  <a:srgbClr val="FFFFFF"/>
                </a:highlight>
                <a:latin typeface="Times New Roman"/>
                <a:ea typeface="Times New Roman"/>
                <a:cs typeface="Times New Roman"/>
                <a:sym typeface="Times New Roman"/>
              </a:rPr>
              <a:t>atch size :  32 , epochs : 100 </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Learning rate : 0.001</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Loss function: Categorical cross - entropy </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dirty="0">
                <a:solidFill>
                  <a:srgbClr val="000000"/>
                </a:solidFill>
                <a:highlight>
                  <a:srgbClr val="FFFFFF"/>
                </a:highlight>
                <a:latin typeface="Times New Roman"/>
                <a:ea typeface="Times New Roman"/>
                <a:cs typeface="Times New Roman"/>
                <a:sym typeface="Times New Roman"/>
              </a:rPr>
              <a:t>Early Stopping</a:t>
            </a:r>
            <a:endParaRPr lang="en-GB" sz="1800" dirty="0">
              <a:solidFill>
                <a:srgbClr val="000000"/>
              </a:solidFill>
              <a:highlight>
                <a:srgbClr val="FFFFFF"/>
              </a:highlight>
              <a:latin typeface="Times New Roman"/>
              <a:ea typeface="Times New Roman"/>
              <a:cs typeface="Times New Roman"/>
              <a:sym typeface="Times New Roman"/>
            </a:endParaRP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chemeClr val="lt1"/>
                </a:highlight>
                <a:latin typeface="Times New Roman"/>
                <a:ea typeface="Times New Roman"/>
                <a:cs typeface="Times New Roman"/>
                <a:sym typeface="Times New Roman"/>
              </a:rPr>
              <a:t>Batch normalization and dropout</a:t>
            </a:r>
          </a:p>
        </p:txBody>
      </p:sp>
      <p:sp>
        <p:nvSpPr>
          <p:cNvPr id="2" name="TextBox 1">
            <a:extLst>
              <a:ext uri="{FF2B5EF4-FFF2-40B4-BE49-F238E27FC236}">
                <a16:creationId xmlns:a16="http://schemas.microsoft.com/office/drawing/2014/main" id="{920554DE-C347-30E3-BE4F-0C34093E5D73}"/>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Shallow CNN</a:t>
            </a:r>
          </a:p>
        </p:txBody>
      </p:sp>
      <p:sp>
        <p:nvSpPr>
          <p:cNvPr id="5" name="Slide Number Placeholder 4">
            <a:extLst>
              <a:ext uri="{FF2B5EF4-FFF2-40B4-BE49-F238E27FC236}">
                <a16:creationId xmlns:a16="http://schemas.microsoft.com/office/drawing/2014/main" id="{CD666204-D6CC-D2E4-ADBA-96E1FFC8A7CE}"/>
              </a:ext>
            </a:extLst>
          </p:cNvPr>
          <p:cNvSpPr>
            <a:spLocks noGrp="1"/>
          </p:cNvSpPr>
          <p:nvPr>
            <p:ph type="sldNum" sz="quarter" idx="12"/>
          </p:nvPr>
        </p:nvSpPr>
        <p:spPr/>
        <p:txBody>
          <a:bodyPr/>
          <a:lstStyle/>
          <a:p>
            <a:fld id="{B6B6B335-BA66-4D24-92C2-27886ABD77F8}" type="slidenum">
              <a:rPr lang="en-PK" smtClean="0"/>
              <a:t>15</a:t>
            </a:fld>
            <a:endParaRPr lang="en-PK"/>
          </a:p>
        </p:txBody>
      </p:sp>
    </p:spTree>
    <p:extLst>
      <p:ext uri="{BB962C8B-B14F-4D97-AF65-F5344CB8AC3E}">
        <p14:creationId xmlns:p14="http://schemas.microsoft.com/office/powerpoint/2010/main" val="337136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9B086D7-30E1-D0E6-3027-4CBA4752A367}"/>
              </a:ext>
            </a:extLst>
          </p:cNvPr>
          <p:cNvGraphicFramePr>
            <a:graphicFrameLocks noGrp="1"/>
          </p:cNvGraphicFramePr>
          <p:nvPr>
            <p:extLst>
              <p:ext uri="{D42A27DB-BD31-4B8C-83A1-F6EECF244321}">
                <p14:modId xmlns:p14="http://schemas.microsoft.com/office/powerpoint/2010/main" val="2217266764"/>
              </p:ext>
            </p:extLst>
          </p:nvPr>
        </p:nvGraphicFramePr>
        <p:xfrm>
          <a:off x="6907832" y="1453825"/>
          <a:ext cx="4784158" cy="4238026"/>
        </p:xfrm>
        <a:graphic>
          <a:graphicData uri="http://schemas.openxmlformats.org/drawingml/2006/table">
            <a:tbl>
              <a:tblPr firstRow="1" bandRow="1">
                <a:tableStyleId>{0E3FDE45-AF77-4B5C-9715-49D594BDF05E}</a:tableStyleId>
              </a:tblPr>
              <a:tblGrid>
                <a:gridCol w="4784158">
                  <a:extLst>
                    <a:ext uri="{9D8B030D-6E8A-4147-A177-3AD203B41FA5}">
                      <a16:colId xmlns:a16="http://schemas.microsoft.com/office/drawing/2014/main" val="3504151660"/>
                    </a:ext>
                  </a:extLst>
                </a:gridCol>
              </a:tblGrid>
              <a:tr h="322848">
                <a:tc>
                  <a:txBody>
                    <a:bodyPr/>
                    <a:lstStyle/>
                    <a:p>
                      <a:pPr algn="ctr"/>
                      <a:r>
                        <a:rPr lang="en-US" sz="1200" dirty="0"/>
                        <a:t>Deep CNN</a:t>
                      </a:r>
                      <a:endParaRPr lang="en-PK" sz="1200" dirty="0"/>
                    </a:p>
                  </a:txBody>
                  <a:tcPr/>
                </a:tc>
                <a:extLst>
                  <a:ext uri="{0D108BD9-81ED-4DB2-BD59-A6C34878D82A}">
                    <a16:rowId xmlns:a16="http://schemas.microsoft.com/office/drawing/2014/main" val="1192146615"/>
                  </a:ext>
                </a:extLst>
              </a:tr>
              <a:tr h="322848">
                <a:tc>
                  <a:txBody>
                    <a:bodyPr/>
                    <a:lstStyle/>
                    <a:p>
                      <a:pPr algn="ctr"/>
                      <a:r>
                        <a:rPr lang="en-US" sz="1200" dirty="0"/>
                        <a:t>Input (48x48 gray scale image)</a:t>
                      </a:r>
                      <a:endParaRPr lang="en-PK" sz="1200" dirty="0"/>
                    </a:p>
                  </a:txBody>
                  <a:tcPr>
                    <a:solidFill>
                      <a:srgbClr val="FFFF00">
                        <a:alpha val="20000"/>
                      </a:srgbClr>
                    </a:solidFill>
                  </a:tcPr>
                </a:tc>
                <a:extLst>
                  <a:ext uri="{0D108BD9-81ED-4DB2-BD59-A6C34878D82A}">
                    <a16:rowId xmlns:a16="http://schemas.microsoft.com/office/drawing/2014/main" val="4205565693"/>
                  </a:ext>
                </a:extLst>
              </a:tr>
              <a:tr h="322848">
                <a:tc>
                  <a:txBody>
                    <a:bodyPr/>
                    <a:lstStyle/>
                    <a:p>
                      <a:pPr algn="ctr"/>
                      <a:r>
                        <a:rPr lang="en-US" sz="1200" dirty="0"/>
                        <a:t>CONV2D  5 × 5 × 64, ELU, BATCH NORM</a:t>
                      </a:r>
                    </a:p>
                  </a:txBody>
                  <a:tcPr>
                    <a:solidFill>
                      <a:schemeClr val="accent2">
                        <a:lumMod val="10000"/>
                        <a:lumOff val="90000"/>
                      </a:schemeClr>
                    </a:solidFill>
                  </a:tcPr>
                </a:tc>
                <a:extLst>
                  <a:ext uri="{0D108BD9-81ED-4DB2-BD59-A6C34878D82A}">
                    <a16:rowId xmlns:a16="http://schemas.microsoft.com/office/drawing/2014/main" val="2118698067"/>
                  </a:ext>
                </a:extLst>
              </a:tr>
              <a:tr h="32284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CONV2D  5  × 5 × 64, ELU, BATCH NORM</a:t>
                      </a:r>
                    </a:p>
                  </a:txBody>
                  <a:tcPr>
                    <a:solidFill>
                      <a:schemeClr val="accent2">
                        <a:lumMod val="10000"/>
                        <a:lumOff val="90000"/>
                      </a:schemeClr>
                    </a:solidFill>
                  </a:tcPr>
                </a:tc>
                <a:extLst>
                  <a:ext uri="{0D108BD9-81ED-4DB2-BD59-A6C34878D82A}">
                    <a16:rowId xmlns:a16="http://schemas.microsoft.com/office/drawing/2014/main" val="979800948"/>
                  </a:ext>
                </a:extLst>
              </a:tr>
              <a:tr h="363850">
                <a:tc>
                  <a:txBody>
                    <a:bodyPr/>
                    <a:lstStyle/>
                    <a:p>
                      <a:pPr algn="ctr"/>
                      <a:r>
                        <a:rPr lang="en-US" sz="1200" dirty="0"/>
                        <a:t>MAXPOOL 2 × 2 , Dropout 0.4</a:t>
                      </a:r>
                      <a:endParaRPr lang="en-PK" sz="1200" dirty="0"/>
                    </a:p>
                  </a:txBody>
                  <a:tcPr>
                    <a:noFill/>
                  </a:tcPr>
                </a:tc>
                <a:extLst>
                  <a:ext uri="{0D108BD9-81ED-4DB2-BD59-A6C34878D82A}">
                    <a16:rowId xmlns:a16="http://schemas.microsoft.com/office/drawing/2014/main" val="3562014692"/>
                  </a:ext>
                </a:extLst>
              </a:tr>
              <a:tr h="322848">
                <a:tc>
                  <a:txBody>
                    <a:bodyPr/>
                    <a:lstStyle/>
                    <a:p>
                      <a:pPr algn="ctr"/>
                      <a:r>
                        <a:rPr lang="en-US" sz="1200" dirty="0"/>
                        <a:t>CONV2D  3 × 3 × 128, ELU, BATCH NORM</a:t>
                      </a:r>
                    </a:p>
                  </a:txBody>
                  <a:tcPr>
                    <a:solidFill>
                      <a:schemeClr val="accent2">
                        <a:lumMod val="10000"/>
                        <a:lumOff val="90000"/>
                      </a:schemeClr>
                    </a:solidFill>
                  </a:tcPr>
                </a:tc>
                <a:extLst>
                  <a:ext uri="{0D108BD9-81ED-4DB2-BD59-A6C34878D82A}">
                    <a16:rowId xmlns:a16="http://schemas.microsoft.com/office/drawing/2014/main" val="4043874473"/>
                  </a:ext>
                </a:extLst>
              </a:tr>
              <a:tr h="32284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CONV2D  3 × 3 × 128, ELU, BATCH NORM</a:t>
                      </a:r>
                    </a:p>
                  </a:txBody>
                  <a:tcPr>
                    <a:solidFill>
                      <a:schemeClr val="accent2">
                        <a:lumMod val="10000"/>
                        <a:lumOff val="90000"/>
                      </a:schemeClr>
                    </a:solidFill>
                  </a:tcPr>
                </a:tc>
                <a:extLst>
                  <a:ext uri="{0D108BD9-81ED-4DB2-BD59-A6C34878D82A}">
                    <a16:rowId xmlns:a16="http://schemas.microsoft.com/office/drawing/2014/main" val="1568669033"/>
                  </a:ext>
                </a:extLst>
              </a:tr>
              <a:tr h="322848">
                <a:tc>
                  <a:txBody>
                    <a:bodyPr/>
                    <a:lstStyle/>
                    <a:p>
                      <a:pPr algn="ctr"/>
                      <a:r>
                        <a:rPr lang="en-US" sz="1200" dirty="0"/>
                        <a:t>MAXPOOL 2 × 2 , Dropout 0.4</a:t>
                      </a:r>
                      <a:endParaRPr lang="en-PK" sz="1200" dirty="0"/>
                    </a:p>
                  </a:txBody>
                  <a:tcPr>
                    <a:solidFill>
                      <a:schemeClr val="bg1">
                        <a:alpha val="20000"/>
                      </a:schemeClr>
                    </a:solidFill>
                  </a:tcPr>
                </a:tc>
                <a:extLst>
                  <a:ext uri="{0D108BD9-81ED-4DB2-BD59-A6C34878D82A}">
                    <a16:rowId xmlns:a16="http://schemas.microsoft.com/office/drawing/2014/main" val="112041367"/>
                  </a:ext>
                </a:extLst>
              </a:tr>
              <a:tr h="322848">
                <a:tc>
                  <a:txBody>
                    <a:bodyPr/>
                    <a:lstStyle/>
                    <a:p>
                      <a:pPr algn="ctr"/>
                      <a:r>
                        <a:rPr lang="en-US" sz="1200" dirty="0"/>
                        <a:t>CONV2D  3 × 3 × 256, ELU, BATCH NORM</a:t>
                      </a:r>
                    </a:p>
                  </a:txBody>
                  <a:tcPr>
                    <a:solidFill>
                      <a:schemeClr val="accent2">
                        <a:lumMod val="10000"/>
                        <a:lumOff val="90000"/>
                      </a:schemeClr>
                    </a:solidFill>
                  </a:tcPr>
                </a:tc>
                <a:extLst>
                  <a:ext uri="{0D108BD9-81ED-4DB2-BD59-A6C34878D82A}">
                    <a16:rowId xmlns:a16="http://schemas.microsoft.com/office/drawing/2014/main" val="1857187199"/>
                  </a:ext>
                </a:extLst>
              </a:tr>
              <a:tr h="32284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CONV2D  3 × 3 × 256, ELU, BATCH NORM</a:t>
                      </a:r>
                    </a:p>
                  </a:txBody>
                  <a:tcPr>
                    <a:solidFill>
                      <a:schemeClr val="accent2">
                        <a:lumMod val="10000"/>
                        <a:lumOff val="90000"/>
                      </a:schemeClr>
                    </a:solidFill>
                  </a:tcPr>
                </a:tc>
                <a:extLst>
                  <a:ext uri="{0D108BD9-81ED-4DB2-BD59-A6C34878D82A}">
                    <a16:rowId xmlns:a16="http://schemas.microsoft.com/office/drawing/2014/main" val="3796825229"/>
                  </a:ext>
                </a:extLst>
              </a:tr>
              <a:tr h="322848">
                <a:tc>
                  <a:txBody>
                    <a:bodyPr/>
                    <a:lstStyle/>
                    <a:p>
                      <a:pPr algn="ctr"/>
                      <a:r>
                        <a:rPr lang="en-US" sz="1200" dirty="0"/>
                        <a:t>MAXPOOL 2 × 2 , Dropout 0.5</a:t>
                      </a:r>
                      <a:endParaRPr lang="en-PK" sz="1200" dirty="0"/>
                    </a:p>
                  </a:txBody>
                  <a:tcPr>
                    <a:noFill/>
                  </a:tcPr>
                </a:tc>
                <a:extLst>
                  <a:ext uri="{0D108BD9-81ED-4DB2-BD59-A6C34878D82A}">
                    <a16:rowId xmlns:a16="http://schemas.microsoft.com/office/drawing/2014/main" val="1565311570"/>
                  </a:ext>
                </a:extLst>
              </a:tr>
              <a:tr h="322848">
                <a:tc>
                  <a:txBody>
                    <a:bodyPr/>
                    <a:lstStyle/>
                    <a:p>
                      <a:pPr algn="ctr"/>
                      <a:r>
                        <a:rPr lang="en-US" sz="1200" dirty="0"/>
                        <a:t>FC 128, ELU, BATCH NORM, Dropout 0.6</a:t>
                      </a:r>
                      <a:endParaRPr lang="en-PK" sz="1200" dirty="0"/>
                    </a:p>
                  </a:txBody>
                  <a:tcPr>
                    <a:solidFill>
                      <a:schemeClr val="bg2">
                        <a:lumMod val="20000"/>
                        <a:lumOff val="80000"/>
                      </a:schemeClr>
                    </a:solidFill>
                  </a:tcPr>
                </a:tc>
                <a:extLst>
                  <a:ext uri="{0D108BD9-81ED-4DB2-BD59-A6C34878D82A}">
                    <a16:rowId xmlns:a16="http://schemas.microsoft.com/office/drawing/2014/main" val="3778070598"/>
                  </a:ext>
                </a:extLst>
              </a:tr>
              <a:tr h="322848">
                <a:tc>
                  <a:txBody>
                    <a:bodyPr/>
                    <a:lstStyle/>
                    <a:p>
                      <a:pPr algn="ctr"/>
                      <a:r>
                        <a:rPr lang="en-US" sz="1200" dirty="0"/>
                        <a:t>FC 7 , SOFTMAX</a:t>
                      </a:r>
                      <a:endParaRPr lang="en-PK" sz="1200" dirty="0"/>
                    </a:p>
                  </a:txBody>
                  <a:tcPr>
                    <a:solidFill>
                      <a:schemeClr val="bg1">
                        <a:alpha val="20000"/>
                      </a:schemeClr>
                    </a:solidFill>
                  </a:tcPr>
                </a:tc>
                <a:extLst>
                  <a:ext uri="{0D108BD9-81ED-4DB2-BD59-A6C34878D82A}">
                    <a16:rowId xmlns:a16="http://schemas.microsoft.com/office/drawing/2014/main" val="3204588051"/>
                  </a:ext>
                </a:extLst>
              </a:tr>
            </a:tbl>
          </a:graphicData>
        </a:graphic>
      </p:graphicFrame>
      <p:sp>
        <p:nvSpPr>
          <p:cNvPr id="4" name="TextBox 3">
            <a:extLst>
              <a:ext uri="{FF2B5EF4-FFF2-40B4-BE49-F238E27FC236}">
                <a16:creationId xmlns:a16="http://schemas.microsoft.com/office/drawing/2014/main" id="{B186AD33-F113-91CF-4E25-C0BF09CAFDE8}"/>
              </a:ext>
            </a:extLst>
          </p:cNvPr>
          <p:cNvSpPr txBox="1"/>
          <p:nvPr/>
        </p:nvSpPr>
        <p:spPr>
          <a:xfrm>
            <a:off x="336480" y="1612759"/>
            <a:ext cx="6097712" cy="4197559"/>
          </a:xfrm>
          <a:prstGeom prst="rect">
            <a:avLst/>
          </a:prstGeom>
          <a:noFill/>
        </p:spPr>
        <p:txBody>
          <a:bodyPr wrap="square">
            <a:spAutoFit/>
          </a:bodyPr>
          <a:lstStyle/>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Number of classes: 7</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Network structure: 6 Conv 2D block, 1 FC, 1 Output </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Activation function:   </a:t>
            </a:r>
            <a:r>
              <a:rPr lang="en-GB" dirty="0">
                <a:solidFill>
                  <a:srgbClr val="000000"/>
                </a:solidFill>
                <a:highlight>
                  <a:srgbClr val="FFFFFF"/>
                </a:highlight>
                <a:latin typeface="Times New Roman"/>
                <a:ea typeface="Times New Roman"/>
                <a:cs typeface="Times New Roman"/>
                <a:sym typeface="Times New Roman"/>
              </a:rPr>
              <a:t>ELU</a:t>
            </a:r>
            <a:endParaRPr lang="en-GB" sz="1800" dirty="0">
              <a:solidFill>
                <a:srgbClr val="000000"/>
              </a:solidFill>
              <a:highlight>
                <a:srgbClr val="FFFFFF"/>
              </a:highlight>
              <a:latin typeface="Times New Roman"/>
              <a:ea typeface="Times New Roman"/>
              <a:cs typeface="Times New Roman"/>
              <a:sym typeface="Times New Roman"/>
            </a:endParaRP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Optimizer:  </a:t>
            </a:r>
            <a:r>
              <a:rPr lang="en-GB" sz="1800" dirty="0" err="1">
                <a:solidFill>
                  <a:srgbClr val="000000"/>
                </a:solidFill>
                <a:highlight>
                  <a:srgbClr val="FFFFFF"/>
                </a:highlight>
                <a:latin typeface="Times New Roman"/>
                <a:ea typeface="Times New Roman"/>
                <a:cs typeface="Times New Roman"/>
                <a:sym typeface="Times New Roman"/>
              </a:rPr>
              <a:t>Nadam</a:t>
            </a:r>
            <a:r>
              <a:rPr lang="en-GB" sz="1800" dirty="0">
                <a:solidFill>
                  <a:srgbClr val="000000"/>
                </a:solidFill>
                <a:highlight>
                  <a:srgbClr val="FFFFFF"/>
                </a:highlight>
                <a:latin typeface="Times New Roman"/>
                <a:ea typeface="Times New Roman"/>
                <a:cs typeface="Times New Roman"/>
                <a:sym typeface="Times New Roman"/>
              </a:rPr>
              <a:t> ​</a:t>
            </a:r>
          </a:p>
          <a:p>
            <a:pPr marL="622300" indent="-285750">
              <a:lnSpc>
                <a:spcPct val="150000"/>
              </a:lnSpc>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Batch size : 32 , epoch : 100</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Learning rate : 0.001</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dirty="0">
                <a:solidFill>
                  <a:srgbClr val="000000"/>
                </a:solidFill>
                <a:highlight>
                  <a:srgbClr val="FFFFFF"/>
                </a:highlight>
                <a:latin typeface="Times New Roman"/>
                <a:ea typeface="Times New Roman"/>
                <a:cs typeface="Times New Roman"/>
                <a:sym typeface="Times New Roman"/>
              </a:rPr>
              <a:t>E</a:t>
            </a:r>
            <a:r>
              <a:rPr lang="en-GB" sz="1800" dirty="0">
                <a:solidFill>
                  <a:srgbClr val="000000"/>
                </a:solidFill>
                <a:highlight>
                  <a:srgbClr val="FFFFFF"/>
                </a:highlight>
                <a:latin typeface="Times New Roman"/>
                <a:ea typeface="Times New Roman"/>
                <a:cs typeface="Times New Roman"/>
                <a:sym typeface="Times New Roman"/>
              </a:rPr>
              <a:t>arly stopping </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rgbClr val="FFFFFF"/>
                </a:highlight>
                <a:latin typeface="Times New Roman"/>
                <a:ea typeface="Times New Roman"/>
                <a:cs typeface="Times New Roman"/>
                <a:sym typeface="Times New Roman"/>
              </a:rPr>
              <a:t>Loss function: </a:t>
            </a:r>
            <a:r>
              <a:rPr lang="en-GB" dirty="0">
                <a:solidFill>
                  <a:srgbClr val="000000"/>
                </a:solidFill>
                <a:highlight>
                  <a:srgbClr val="FFFFFF"/>
                </a:highlight>
                <a:latin typeface="Times New Roman"/>
                <a:ea typeface="Times New Roman"/>
                <a:cs typeface="Times New Roman"/>
                <a:sym typeface="Times New Roman"/>
              </a:rPr>
              <a:t>C</a:t>
            </a:r>
            <a:r>
              <a:rPr lang="en-GB" sz="1800" dirty="0">
                <a:solidFill>
                  <a:srgbClr val="000000"/>
                </a:solidFill>
                <a:highlight>
                  <a:srgbClr val="FFFFFF"/>
                </a:highlight>
                <a:latin typeface="Times New Roman"/>
                <a:ea typeface="Times New Roman"/>
                <a:cs typeface="Times New Roman"/>
                <a:sym typeface="Times New Roman"/>
              </a:rPr>
              <a:t>ategorical Cross - Entropy </a:t>
            </a:r>
          </a:p>
          <a:p>
            <a:pPr marL="622300" lvl="0" indent="-285750" algn="l" rtl="0">
              <a:lnSpc>
                <a:spcPct val="150000"/>
              </a:lnSpc>
              <a:spcBef>
                <a:spcPts val="0"/>
              </a:spcBef>
              <a:spcAft>
                <a:spcPts val="0"/>
              </a:spcAft>
              <a:buClr>
                <a:srgbClr val="000000"/>
              </a:buClr>
              <a:buSzPts val="1700"/>
              <a:buFont typeface="Wingdings" panose="05000000000000000000" pitchFamily="2" charset="2"/>
              <a:buChar char="v"/>
            </a:pPr>
            <a:r>
              <a:rPr lang="en-GB" sz="1800" dirty="0">
                <a:solidFill>
                  <a:srgbClr val="000000"/>
                </a:solidFill>
                <a:highlight>
                  <a:schemeClr val="lt1"/>
                </a:highlight>
                <a:latin typeface="Times New Roman"/>
                <a:ea typeface="Times New Roman"/>
                <a:cs typeface="Times New Roman"/>
                <a:sym typeface="Times New Roman"/>
              </a:rPr>
              <a:t>Batch normalization and dropout is used </a:t>
            </a:r>
            <a:r>
              <a:rPr lang="en-GB" dirty="0">
                <a:solidFill>
                  <a:srgbClr val="000000"/>
                </a:solidFill>
                <a:highlight>
                  <a:schemeClr val="lt1"/>
                </a:highlight>
                <a:latin typeface="Times New Roman"/>
                <a:ea typeface="Times New Roman"/>
                <a:cs typeface="Times New Roman"/>
                <a:sym typeface="Times New Roman"/>
              </a:rPr>
              <a:t>as the regularization.</a:t>
            </a:r>
            <a:endParaRPr lang="en-GB" sz="1800" dirty="0">
              <a:solidFill>
                <a:srgbClr val="000000"/>
              </a:solidFill>
              <a:highlight>
                <a:schemeClr val="lt1"/>
              </a:highlight>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3CBF1115-DE0C-C06B-9085-D1FE2F079C31}"/>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Deep CNN</a:t>
            </a:r>
          </a:p>
        </p:txBody>
      </p:sp>
      <p:sp>
        <p:nvSpPr>
          <p:cNvPr id="5" name="Slide Number Placeholder 4">
            <a:extLst>
              <a:ext uri="{FF2B5EF4-FFF2-40B4-BE49-F238E27FC236}">
                <a16:creationId xmlns:a16="http://schemas.microsoft.com/office/drawing/2014/main" id="{2E1512C3-1302-E6AB-9965-6D2F6FADD670}"/>
              </a:ext>
            </a:extLst>
          </p:cNvPr>
          <p:cNvSpPr>
            <a:spLocks noGrp="1"/>
          </p:cNvSpPr>
          <p:nvPr>
            <p:ph type="sldNum" sz="quarter" idx="12"/>
          </p:nvPr>
        </p:nvSpPr>
        <p:spPr/>
        <p:txBody>
          <a:bodyPr/>
          <a:lstStyle/>
          <a:p>
            <a:fld id="{B6B6B335-BA66-4D24-92C2-27886ABD77F8}" type="slidenum">
              <a:rPr lang="en-PK" smtClean="0"/>
              <a:t>16</a:t>
            </a:fld>
            <a:endParaRPr lang="en-PK"/>
          </a:p>
        </p:txBody>
      </p:sp>
    </p:spTree>
    <p:extLst>
      <p:ext uri="{BB962C8B-B14F-4D97-AF65-F5344CB8AC3E}">
        <p14:creationId xmlns:p14="http://schemas.microsoft.com/office/powerpoint/2010/main" val="36918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45;p85">
            <a:extLst>
              <a:ext uri="{FF2B5EF4-FFF2-40B4-BE49-F238E27FC236}">
                <a16:creationId xmlns:a16="http://schemas.microsoft.com/office/drawing/2014/main" id="{207DBC84-10D8-49DF-E855-7F1A31228C06}"/>
              </a:ext>
            </a:extLst>
          </p:cNvPr>
          <p:cNvSpPr txBox="1">
            <a:spLocks/>
          </p:cNvSpPr>
          <p:nvPr/>
        </p:nvSpPr>
        <p:spPr>
          <a:xfrm>
            <a:off x="2307766" y="956733"/>
            <a:ext cx="6717101" cy="1184694"/>
          </a:xfrm>
          <a:prstGeom prst="rect">
            <a:avLst/>
          </a:prstGeom>
        </p:spPr>
        <p:txBody>
          <a:bodyPr spcFirstLastPara="1" wrap="square" lIns="91425" tIns="91425" rIns="91425" bIns="91425"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5000"/>
              </a:lnSpc>
              <a:spcBef>
                <a:spcPts val="4500"/>
              </a:spcBef>
            </a:pPr>
            <a:r>
              <a:rPr lang="en-US" sz="1911" dirty="0">
                <a:solidFill>
                  <a:srgbClr val="351C75"/>
                </a:solidFill>
                <a:latin typeface="Arial"/>
                <a:ea typeface="Arial"/>
                <a:cs typeface="Arial"/>
                <a:sym typeface="Arial"/>
              </a:rPr>
              <a:t>                 Online / on the fly  data augmentation</a:t>
            </a:r>
          </a:p>
          <a:p>
            <a:pPr>
              <a:lnSpc>
                <a:spcPct val="50000"/>
              </a:lnSpc>
              <a:spcBef>
                <a:spcPts val="4500"/>
              </a:spcBef>
            </a:pPr>
            <a:endParaRPr lang="en-US" sz="1500" i="1" dirty="0">
              <a:solidFill>
                <a:srgbClr val="051E50"/>
              </a:solidFill>
              <a:latin typeface="Arial"/>
              <a:ea typeface="Arial"/>
              <a:cs typeface="Arial"/>
              <a:sym typeface="Arial"/>
            </a:endParaRPr>
          </a:p>
        </p:txBody>
      </p:sp>
      <p:sp>
        <p:nvSpPr>
          <p:cNvPr id="10" name="Google Shape;743;p85">
            <a:extLst>
              <a:ext uri="{FF2B5EF4-FFF2-40B4-BE49-F238E27FC236}">
                <a16:creationId xmlns:a16="http://schemas.microsoft.com/office/drawing/2014/main" id="{EDC4383D-8C95-B2E9-FD1D-2C9039648999}"/>
              </a:ext>
            </a:extLst>
          </p:cNvPr>
          <p:cNvSpPr txBox="1">
            <a:spLocks/>
          </p:cNvSpPr>
          <p:nvPr/>
        </p:nvSpPr>
        <p:spPr>
          <a:xfrm>
            <a:off x="3403978" y="1703575"/>
            <a:ext cx="5300493" cy="372396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4500"/>
              </a:spcBef>
              <a:buFont typeface="Arial" panose="020B0604020202020204" pitchFamily="34" charset="0"/>
              <a:buNone/>
            </a:pPr>
            <a:r>
              <a:rPr lang="en-US" sz="1400" dirty="0">
                <a:latin typeface="Times New Roman" panose="02020603050405020304" pitchFamily="18" charset="0"/>
                <a:ea typeface="Arial"/>
                <a:cs typeface="Times New Roman" panose="02020603050405020304" pitchFamily="18" charset="0"/>
                <a:sym typeface="Arial"/>
              </a:rPr>
              <a:t>Step 1: An input batch of images is presented to the </a:t>
            </a:r>
            <a:r>
              <a:rPr lang="en-US" sz="1400" dirty="0" err="1">
                <a:latin typeface="Times New Roman" panose="02020603050405020304" pitchFamily="18" charset="0"/>
                <a:ea typeface="Arial"/>
                <a:cs typeface="Times New Roman" panose="02020603050405020304" pitchFamily="18" charset="0"/>
                <a:sym typeface="Arial"/>
              </a:rPr>
              <a:t>Imagedatagenerator</a:t>
            </a:r>
            <a:endParaRPr lang="en-US" sz="1400" dirty="0">
              <a:latin typeface="Times New Roman" panose="02020603050405020304" pitchFamily="18" charset="0"/>
              <a:ea typeface="Times New Roman"/>
              <a:cs typeface="Times New Roman" panose="02020603050405020304" pitchFamily="18" charset="0"/>
              <a:sym typeface="Times New Roman"/>
            </a:endParaRPr>
          </a:p>
          <a:p>
            <a:pPr marL="0" indent="0">
              <a:lnSpc>
                <a:spcPct val="150000"/>
              </a:lnSpc>
              <a:spcBef>
                <a:spcPts val="4500"/>
              </a:spcBef>
              <a:buFont typeface="Arial" panose="020B0604020202020204" pitchFamily="34" charset="0"/>
              <a:buNone/>
            </a:pPr>
            <a:r>
              <a:rPr lang="en-US" sz="1400" dirty="0">
                <a:latin typeface="Times New Roman" panose="02020603050405020304" pitchFamily="18" charset="0"/>
                <a:ea typeface="Arial"/>
                <a:cs typeface="Times New Roman" panose="02020603050405020304" pitchFamily="18" charset="0"/>
                <a:sym typeface="Arial"/>
              </a:rPr>
              <a:t>Step 2: </a:t>
            </a:r>
            <a:r>
              <a:rPr lang="en-US" sz="1400" dirty="0" err="1">
                <a:latin typeface="Times New Roman" panose="02020603050405020304" pitchFamily="18" charset="0"/>
                <a:ea typeface="Arial"/>
                <a:cs typeface="Times New Roman" panose="02020603050405020304" pitchFamily="18" charset="0"/>
                <a:sym typeface="Arial"/>
              </a:rPr>
              <a:t>Imagedatagenerator</a:t>
            </a:r>
            <a:r>
              <a:rPr lang="en-US" sz="1400" dirty="0">
                <a:latin typeface="Times New Roman" panose="02020603050405020304" pitchFamily="18" charset="0"/>
                <a:ea typeface="Arial"/>
                <a:cs typeface="Times New Roman" panose="02020603050405020304" pitchFamily="18" charset="0"/>
                <a:sym typeface="Arial"/>
              </a:rPr>
              <a:t> transforms each image in the batch by a series of random translations, rotations, etc.</a:t>
            </a:r>
          </a:p>
          <a:p>
            <a:pPr marL="0" indent="0">
              <a:lnSpc>
                <a:spcPct val="150000"/>
              </a:lnSpc>
              <a:spcBef>
                <a:spcPts val="4500"/>
              </a:spcBef>
              <a:spcAft>
                <a:spcPts val="1800"/>
              </a:spcAft>
              <a:buFont typeface="Arial" panose="020B0604020202020204" pitchFamily="34" charset="0"/>
              <a:buNone/>
            </a:pPr>
            <a:r>
              <a:rPr lang="en-US" sz="1400" dirty="0">
                <a:latin typeface="Times New Roman" panose="02020603050405020304" pitchFamily="18" charset="0"/>
                <a:ea typeface="Arial"/>
                <a:cs typeface="Times New Roman" panose="02020603050405020304" pitchFamily="18" charset="0"/>
                <a:sym typeface="Arial"/>
              </a:rPr>
              <a:t>Step 3: The randomly transformed batch is then returned to the calling function.</a:t>
            </a:r>
            <a:endParaRPr lang="en-US" sz="1400" dirty="0">
              <a:latin typeface="Times New Roman" panose="02020603050405020304" pitchFamily="18" charset="0"/>
              <a:cs typeface="Times New Roman" panose="02020603050405020304" pitchFamily="18" charset="0"/>
            </a:endParaRPr>
          </a:p>
        </p:txBody>
      </p:sp>
      <p:pic>
        <p:nvPicPr>
          <p:cNvPr id="11" name="Google Shape;744;p85">
            <a:extLst>
              <a:ext uri="{FF2B5EF4-FFF2-40B4-BE49-F238E27FC236}">
                <a16:creationId xmlns:a16="http://schemas.microsoft.com/office/drawing/2014/main" id="{41A4068F-2B6E-4D03-650E-8BC16D0C5DF5}"/>
              </a:ext>
            </a:extLst>
          </p:cNvPr>
          <p:cNvPicPr preferRelativeResize="0"/>
          <p:nvPr/>
        </p:nvPicPr>
        <p:blipFill>
          <a:blip r:embed="rId2">
            <a:alphaModFix/>
          </a:blip>
          <a:stretch>
            <a:fillRect/>
          </a:stretch>
        </p:blipFill>
        <p:spPr>
          <a:xfrm>
            <a:off x="8831380" y="2021269"/>
            <a:ext cx="3024996" cy="2099887"/>
          </a:xfrm>
          <a:prstGeom prst="rect">
            <a:avLst/>
          </a:prstGeom>
          <a:noFill/>
          <a:ln>
            <a:noFill/>
          </a:ln>
        </p:spPr>
      </p:pic>
      <p:pic>
        <p:nvPicPr>
          <p:cNvPr id="12" name="Picture 11">
            <a:extLst>
              <a:ext uri="{FF2B5EF4-FFF2-40B4-BE49-F238E27FC236}">
                <a16:creationId xmlns:a16="http://schemas.microsoft.com/office/drawing/2014/main" id="{7F062526-81B0-D748-A6F7-F097ACC77899}"/>
              </a:ext>
            </a:extLst>
          </p:cNvPr>
          <p:cNvPicPr>
            <a:picLocks noChangeAspect="1"/>
          </p:cNvPicPr>
          <p:nvPr/>
        </p:nvPicPr>
        <p:blipFill>
          <a:blip r:embed="rId3"/>
          <a:srcRect/>
          <a:stretch/>
        </p:blipFill>
        <p:spPr>
          <a:xfrm>
            <a:off x="306428" y="1239890"/>
            <a:ext cx="2777154" cy="5001206"/>
          </a:xfrm>
          <a:prstGeom prst="rect">
            <a:avLst/>
          </a:prstGeom>
        </p:spPr>
      </p:pic>
      <p:sp>
        <p:nvSpPr>
          <p:cNvPr id="2" name="TextBox 1">
            <a:extLst>
              <a:ext uri="{FF2B5EF4-FFF2-40B4-BE49-F238E27FC236}">
                <a16:creationId xmlns:a16="http://schemas.microsoft.com/office/drawing/2014/main" id="{C0BDF782-DC6A-9DFA-689B-03D3216436E0}"/>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Data Augmentation</a:t>
            </a:r>
          </a:p>
        </p:txBody>
      </p:sp>
      <p:sp>
        <p:nvSpPr>
          <p:cNvPr id="3" name="Slide Number Placeholder 2">
            <a:extLst>
              <a:ext uri="{FF2B5EF4-FFF2-40B4-BE49-F238E27FC236}">
                <a16:creationId xmlns:a16="http://schemas.microsoft.com/office/drawing/2014/main" id="{1501AE94-8CEF-AF6C-1D56-8168C855013E}"/>
              </a:ext>
            </a:extLst>
          </p:cNvPr>
          <p:cNvSpPr>
            <a:spLocks noGrp="1"/>
          </p:cNvSpPr>
          <p:nvPr>
            <p:ph type="sldNum" sz="quarter" idx="12"/>
          </p:nvPr>
        </p:nvSpPr>
        <p:spPr/>
        <p:txBody>
          <a:bodyPr/>
          <a:lstStyle/>
          <a:p>
            <a:fld id="{B6B6B335-BA66-4D24-92C2-27886ABD77F8}" type="slidenum">
              <a:rPr lang="en-PK" smtClean="0"/>
              <a:t>17</a:t>
            </a:fld>
            <a:endParaRPr lang="en-PK"/>
          </a:p>
        </p:txBody>
      </p:sp>
      <p:sp>
        <p:nvSpPr>
          <p:cNvPr id="5" name="TextBox 4">
            <a:extLst>
              <a:ext uri="{FF2B5EF4-FFF2-40B4-BE49-F238E27FC236}">
                <a16:creationId xmlns:a16="http://schemas.microsoft.com/office/drawing/2014/main" id="{1D4C489D-3B67-7B24-D0F4-9E4D0C5AF4D4}"/>
              </a:ext>
            </a:extLst>
          </p:cNvPr>
          <p:cNvSpPr txBox="1"/>
          <p:nvPr/>
        </p:nvSpPr>
        <p:spPr>
          <a:xfrm>
            <a:off x="8914933" y="4206478"/>
            <a:ext cx="3137957" cy="897618"/>
          </a:xfrm>
          <a:prstGeom prst="rect">
            <a:avLst/>
          </a:prstGeom>
          <a:noFill/>
        </p:spPr>
        <p:txBody>
          <a:bodyPr wrap="square">
            <a:spAutoFit/>
          </a:bodyPr>
          <a:lstStyle/>
          <a:p>
            <a:pPr>
              <a:lnSpc>
                <a:spcPct val="150000"/>
              </a:lnSpc>
            </a:pPr>
            <a:r>
              <a:rPr lang="en-US" sz="900" b="1" i="0" dirty="0">
                <a:effectLst/>
                <a:latin typeface="Arial" panose="020B0604020202020204" pitchFamily="34" charset="0"/>
              </a:rPr>
              <a:t>Source:</a:t>
            </a:r>
            <a:r>
              <a:rPr lang="en-US" sz="900" b="0" i="0" dirty="0">
                <a:effectLst/>
                <a:latin typeface="Arial" panose="020B0604020202020204" pitchFamily="34" charset="0"/>
              </a:rPr>
              <a:t> K. </a:t>
            </a:r>
            <a:r>
              <a:rPr lang="en-US" sz="900" b="0" i="0" dirty="0" err="1">
                <a:effectLst/>
                <a:latin typeface="Arial" panose="020B0604020202020204" pitchFamily="34" charset="0"/>
              </a:rPr>
              <a:t>Malialis</a:t>
            </a:r>
            <a:r>
              <a:rPr lang="en-US" sz="900" b="0" i="0" dirty="0">
                <a:effectLst/>
                <a:latin typeface="Arial" panose="020B0604020202020204" pitchFamily="34" charset="0"/>
              </a:rPr>
              <a:t>, D. </a:t>
            </a:r>
            <a:r>
              <a:rPr lang="en-US" sz="900" b="0" i="0" dirty="0" err="1">
                <a:effectLst/>
                <a:latin typeface="Arial" panose="020B0604020202020204" pitchFamily="34" charset="0"/>
              </a:rPr>
              <a:t>Papatheodoulou</a:t>
            </a:r>
            <a:r>
              <a:rPr lang="en-US" sz="900" b="0" i="0" dirty="0">
                <a:effectLst/>
                <a:latin typeface="Arial" panose="020B0604020202020204" pitchFamily="34" charset="0"/>
              </a:rPr>
              <a:t>, S. </a:t>
            </a:r>
            <a:r>
              <a:rPr lang="en-US" sz="900" b="0" i="0" dirty="0" err="1">
                <a:effectLst/>
                <a:latin typeface="Arial" panose="020B0604020202020204" pitchFamily="34" charset="0"/>
              </a:rPr>
              <a:t>Filippou</a:t>
            </a:r>
            <a:r>
              <a:rPr lang="en-US" sz="900" b="0" i="0" dirty="0">
                <a:effectLst/>
                <a:latin typeface="Arial" panose="020B0604020202020204" pitchFamily="34" charset="0"/>
              </a:rPr>
              <a:t>, C. G. Panayiotou, and M. M. </a:t>
            </a:r>
            <a:r>
              <a:rPr lang="en-US" sz="900" b="0" i="0" dirty="0" err="1">
                <a:effectLst/>
                <a:latin typeface="Arial" panose="020B0604020202020204" pitchFamily="34" charset="0"/>
              </a:rPr>
              <a:t>Polycarpou</a:t>
            </a:r>
            <a:r>
              <a:rPr lang="en-US" sz="900" b="0" i="0" dirty="0">
                <a:effectLst/>
                <a:latin typeface="Arial" panose="020B0604020202020204" pitchFamily="34" charset="0"/>
              </a:rPr>
              <a:t>, “Data augmentation on-the-fly and active learning in data stream classification,” </a:t>
            </a:r>
            <a:r>
              <a:rPr lang="en-US" sz="900" b="0" i="0" dirty="0" err="1">
                <a:effectLst/>
                <a:latin typeface="Arial" panose="020B0604020202020204" pitchFamily="34" charset="0"/>
              </a:rPr>
              <a:t>arXiv</a:t>
            </a:r>
            <a:r>
              <a:rPr lang="en-US" sz="900" b="0" i="0" dirty="0">
                <a:effectLst/>
                <a:latin typeface="Arial" panose="020B0604020202020204" pitchFamily="34" charset="0"/>
              </a:rPr>
              <a:t> preprint arXiv:2210.06873, 2022.</a:t>
            </a:r>
          </a:p>
        </p:txBody>
      </p:sp>
    </p:spTree>
    <p:extLst>
      <p:ext uri="{BB962C8B-B14F-4D97-AF65-F5344CB8AC3E}">
        <p14:creationId xmlns:p14="http://schemas.microsoft.com/office/powerpoint/2010/main" val="93119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751;p86">
            <a:extLst>
              <a:ext uri="{FF2B5EF4-FFF2-40B4-BE49-F238E27FC236}">
                <a16:creationId xmlns:a16="http://schemas.microsoft.com/office/drawing/2014/main" id="{E1F3EE0C-EC6B-788D-2C48-25FF7F08C980}"/>
              </a:ext>
            </a:extLst>
          </p:cNvPr>
          <p:cNvPicPr preferRelativeResize="0"/>
          <p:nvPr/>
        </p:nvPicPr>
        <p:blipFill rotWithShape="1">
          <a:blip r:embed="rId2">
            <a:alphaModFix/>
          </a:blip>
          <a:srcRect/>
          <a:stretch/>
        </p:blipFill>
        <p:spPr>
          <a:xfrm>
            <a:off x="794068" y="1659544"/>
            <a:ext cx="5013430" cy="3856524"/>
          </a:xfrm>
          <a:prstGeom prst="rect">
            <a:avLst/>
          </a:prstGeom>
          <a:noFill/>
          <a:ln>
            <a:noFill/>
          </a:ln>
        </p:spPr>
      </p:pic>
      <p:sp>
        <p:nvSpPr>
          <p:cNvPr id="4" name="Google Shape;752;p86">
            <a:extLst>
              <a:ext uri="{FF2B5EF4-FFF2-40B4-BE49-F238E27FC236}">
                <a16:creationId xmlns:a16="http://schemas.microsoft.com/office/drawing/2014/main" id="{11C18ADC-62EB-60BF-9262-5FCE6BF0EB7A}"/>
              </a:ext>
            </a:extLst>
          </p:cNvPr>
          <p:cNvSpPr txBox="1"/>
          <p:nvPr/>
        </p:nvSpPr>
        <p:spPr>
          <a:xfrm>
            <a:off x="7394217" y="2547314"/>
            <a:ext cx="3598461" cy="2219552"/>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GB" sz="1050" b="1" i="1" dirty="0" err="1">
                <a:solidFill>
                  <a:srgbClr val="111111"/>
                </a:solidFill>
                <a:highlight>
                  <a:schemeClr val="lt1"/>
                </a:highlight>
                <a:latin typeface="Courier New"/>
                <a:ea typeface="Courier New"/>
                <a:cs typeface="Courier New"/>
                <a:sym typeface="Courier New"/>
              </a:rPr>
              <a:t>train_datagen</a:t>
            </a:r>
            <a:r>
              <a:rPr lang="en-GB" sz="1050" b="1" i="1" dirty="0">
                <a:solidFill>
                  <a:srgbClr val="111111"/>
                </a:solidFill>
                <a:highlight>
                  <a:schemeClr val="lt1"/>
                </a:highlight>
                <a:latin typeface="Courier New"/>
                <a:ea typeface="Courier New"/>
                <a:cs typeface="Courier New"/>
                <a:sym typeface="Courier New"/>
              </a:rPr>
              <a:t> =</a:t>
            </a:r>
            <a:r>
              <a:rPr lang="en-GB" sz="1050" b="1" i="1" dirty="0" err="1">
                <a:solidFill>
                  <a:srgbClr val="111111"/>
                </a:solidFill>
                <a:highlight>
                  <a:schemeClr val="lt1"/>
                </a:highlight>
                <a:latin typeface="Courier New"/>
                <a:ea typeface="Courier New"/>
                <a:cs typeface="Courier New"/>
                <a:sym typeface="Courier New"/>
              </a:rPr>
              <a:t>ImageDataGenerator</a:t>
            </a:r>
            <a:endParaRPr lang="en-GB" sz="1050" b="1" i="1" dirty="0">
              <a:solidFill>
                <a:srgbClr val="11111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b="1" i="1" dirty="0">
                <a:solidFill>
                  <a:srgbClr val="111111"/>
                </a:solidFill>
                <a:highlight>
                  <a:schemeClr val="lt1"/>
                </a:highlight>
                <a:latin typeface="Courier New"/>
                <a:ea typeface="Courier New"/>
                <a:cs typeface="Courier New"/>
                <a:sym typeface="Courier New"/>
              </a:rPr>
              <a:t>  (</a:t>
            </a:r>
            <a:r>
              <a:rPr lang="en-GB" sz="1050" b="1" i="1" dirty="0" err="1">
                <a:solidFill>
                  <a:srgbClr val="111111"/>
                </a:solidFill>
                <a:highlight>
                  <a:schemeClr val="lt1"/>
                </a:highlight>
                <a:latin typeface="Courier New"/>
                <a:ea typeface="Courier New"/>
                <a:cs typeface="Courier New"/>
                <a:sym typeface="Courier New"/>
              </a:rPr>
              <a:t>rotation_range</a:t>
            </a:r>
            <a:r>
              <a:rPr lang="en-GB" sz="1050" b="1" i="1" dirty="0">
                <a:solidFill>
                  <a:srgbClr val="111111"/>
                </a:solidFill>
                <a:highlight>
                  <a:schemeClr val="lt1"/>
                </a:highlight>
                <a:latin typeface="Courier New"/>
                <a:ea typeface="Courier New"/>
                <a:cs typeface="Courier New"/>
                <a:sym typeface="Courier New"/>
              </a:rPr>
              <a:t>=15,</a:t>
            </a:r>
            <a:endParaRPr sz="1050" b="1" i="1" dirty="0">
              <a:solidFill>
                <a:srgbClr val="11111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b="1" i="1" dirty="0">
                <a:solidFill>
                  <a:srgbClr val="111111"/>
                </a:solidFill>
                <a:highlight>
                  <a:schemeClr val="lt1"/>
                </a:highlight>
                <a:latin typeface="Courier New"/>
                <a:ea typeface="Courier New"/>
                <a:cs typeface="Courier New"/>
                <a:sym typeface="Courier New"/>
              </a:rPr>
              <a:t>   </a:t>
            </a:r>
            <a:r>
              <a:rPr lang="en-GB" sz="1050" b="1" i="1" dirty="0" err="1">
                <a:solidFill>
                  <a:srgbClr val="111111"/>
                </a:solidFill>
                <a:highlight>
                  <a:schemeClr val="lt1"/>
                </a:highlight>
                <a:latin typeface="Courier New"/>
                <a:ea typeface="Courier New"/>
                <a:cs typeface="Courier New"/>
                <a:sym typeface="Courier New"/>
              </a:rPr>
              <a:t>width_shift_range</a:t>
            </a:r>
            <a:r>
              <a:rPr lang="en-GB" sz="1050" b="1" i="1" dirty="0">
                <a:solidFill>
                  <a:srgbClr val="111111"/>
                </a:solidFill>
                <a:highlight>
                  <a:schemeClr val="lt1"/>
                </a:highlight>
                <a:latin typeface="Courier New"/>
                <a:ea typeface="Courier New"/>
                <a:cs typeface="Courier New"/>
                <a:sym typeface="Courier New"/>
              </a:rPr>
              <a:t>=0.15,</a:t>
            </a:r>
            <a:endParaRPr sz="1050" b="1" i="1" dirty="0">
              <a:solidFill>
                <a:srgbClr val="11111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b="1" i="1" dirty="0">
                <a:solidFill>
                  <a:srgbClr val="111111"/>
                </a:solidFill>
                <a:highlight>
                  <a:schemeClr val="lt1"/>
                </a:highlight>
                <a:latin typeface="Courier New"/>
                <a:ea typeface="Courier New"/>
                <a:cs typeface="Courier New"/>
                <a:sym typeface="Courier New"/>
              </a:rPr>
              <a:t>   </a:t>
            </a:r>
            <a:r>
              <a:rPr lang="en-GB" sz="1050" b="1" i="1" dirty="0" err="1">
                <a:solidFill>
                  <a:srgbClr val="111111"/>
                </a:solidFill>
                <a:highlight>
                  <a:schemeClr val="lt1"/>
                </a:highlight>
                <a:latin typeface="Courier New"/>
                <a:ea typeface="Courier New"/>
                <a:cs typeface="Courier New"/>
                <a:sym typeface="Courier New"/>
              </a:rPr>
              <a:t>height_shift_range</a:t>
            </a:r>
            <a:r>
              <a:rPr lang="en-GB" sz="1050" b="1" i="1" dirty="0">
                <a:solidFill>
                  <a:srgbClr val="111111"/>
                </a:solidFill>
                <a:highlight>
                  <a:schemeClr val="lt1"/>
                </a:highlight>
                <a:latin typeface="Courier New"/>
                <a:ea typeface="Courier New"/>
                <a:cs typeface="Courier New"/>
                <a:sym typeface="Courier New"/>
              </a:rPr>
              <a:t>=0.15,</a:t>
            </a:r>
            <a:endParaRPr sz="1050" b="1" i="1" dirty="0">
              <a:solidFill>
                <a:srgbClr val="11111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b="1" i="1" dirty="0">
                <a:solidFill>
                  <a:srgbClr val="111111"/>
                </a:solidFill>
                <a:highlight>
                  <a:schemeClr val="lt1"/>
                </a:highlight>
                <a:latin typeface="Courier New"/>
                <a:ea typeface="Courier New"/>
                <a:cs typeface="Courier New"/>
                <a:sym typeface="Courier New"/>
              </a:rPr>
              <a:t>   </a:t>
            </a:r>
            <a:r>
              <a:rPr lang="en-GB" sz="1050" b="1" i="1" dirty="0" err="1">
                <a:solidFill>
                  <a:srgbClr val="111111"/>
                </a:solidFill>
                <a:highlight>
                  <a:schemeClr val="lt1"/>
                </a:highlight>
                <a:latin typeface="Courier New"/>
                <a:ea typeface="Courier New"/>
                <a:cs typeface="Courier New"/>
                <a:sym typeface="Courier New"/>
              </a:rPr>
              <a:t>shear_range</a:t>
            </a:r>
            <a:r>
              <a:rPr lang="en-GB" sz="1050" b="1" i="1" dirty="0">
                <a:solidFill>
                  <a:srgbClr val="111111"/>
                </a:solidFill>
                <a:highlight>
                  <a:schemeClr val="lt1"/>
                </a:highlight>
                <a:latin typeface="Courier New"/>
                <a:ea typeface="Courier New"/>
                <a:cs typeface="Courier New"/>
                <a:sym typeface="Courier New"/>
              </a:rPr>
              <a:t>=0.15,</a:t>
            </a:r>
            <a:endParaRPr sz="1050" b="1" i="1" dirty="0">
              <a:solidFill>
                <a:srgbClr val="11111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b="1" i="1" dirty="0">
                <a:solidFill>
                  <a:srgbClr val="111111"/>
                </a:solidFill>
                <a:highlight>
                  <a:schemeClr val="lt1"/>
                </a:highlight>
                <a:latin typeface="Courier New"/>
                <a:ea typeface="Courier New"/>
                <a:cs typeface="Courier New"/>
                <a:sym typeface="Courier New"/>
              </a:rPr>
              <a:t>   </a:t>
            </a:r>
            <a:r>
              <a:rPr lang="en-GB" sz="1050" b="1" i="1" dirty="0" err="1">
                <a:solidFill>
                  <a:srgbClr val="111111"/>
                </a:solidFill>
                <a:highlight>
                  <a:schemeClr val="lt1"/>
                </a:highlight>
                <a:latin typeface="Courier New"/>
                <a:ea typeface="Courier New"/>
                <a:cs typeface="Courier New"/>
                <a:sym typeface="Courier New"/>
              </a:rPr>
              <a:t>zoom_range</a:t>
            </a:r>
            <a:r>
              <a:rPr lang="en-GB" sz="1050" b="1" i="1" dirty="0">
                <a:solidFill>
                  <a:srgbClr val="111111"/>
                </a:solidFill>
                <a:highlight>
                  <a:schemeClr val="lt1"/>
                </a:highlight>
                <a:latin typeface="Courier New"/>
                <a:ea typeface="Courier New"/>
                <a:cs typeface="Courier New"/>
                <a:sym typeface="Courier New"/>
              </a:rPr>
              <a:t>=0.15,</a:t>
            </a:r>
            <a:endParaRPr sz="1050" b="1" i="1" dirty="0">
              <a:solidFill>
                <a:srgbClr val="11111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b="1" i="1" dirty="0">
                <a:solidFill>
                  <a:srgbClr val="111111"/>
                </a:solidFill>
                <a:highlight>
                  <a:schemeClr val="lt1"/>
                </a:highlight>
                <a:latin typeface="Courier New"/>
                <a:ea typeface="Courier New"/>
                <a:cs typeface="Courier New"/>
                <a:sym typeface="Courier New"/>
              </a:rPr>
              <a:t>   </a:t>
            </a:r>
            <a:r>
              <a:rPr lang="en-GB" sz="1050" b="1" i="1" dirty="0" err="1">
                <a:solidFill>
                  <a:srgbClr val="111111"/>
                </a:solidFill>
                <a:highlight>
                  <a:schemeClr val="lt1"/>
                </a:highlight>
                <a:latin typeface="Courier New"/>
                <a:ea typeface="Courier New"/>
                <a:cs typeface="Courier New"/>
                <a:sym typeface="Courier New"/>
              </a:rPr>
              <a:t>horizontal_flip</a:t>
            </a:r>
            <a:r>
              <a:rPr lang="en-GB" sz="1050" b="1" i="1" dirty="0">
                <a:solidFill>
                  <a:srgbClr val="111111"/>
                </a:solidFill>
                <a:highlight>
                  <a:schemeClr val="lt1"/>
                </a:highlight>
                <a:latin typeface="Courier New"/>
                <a:ea typeface="Courier New"/>
                <a:cs typeface="Courier New"/>
                <a:sym typeface="Courier New"/>
              </a:rPr>
              <a:t>=True)</a:t>
            </a:r>
            <a:endParaRPr sz="1050" b="1" i="1" dirty="0">
              <a:solidFill>
                <a:srgbClr val="11111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b="1" i="1" dirty="0" err="1">
                <a:solidFill>
                  <a:srgbClr val="111111"/>
                </a:solidFill>
                <a:highlight>
                  <a:schemeClr val="lt1"/>
                </a:highlight>
                <a:latin typeface="Courier New"/>
                <a:ea typeface="Courier New"/>
                <a:cs typeface="Courier New"/>
                <a:sym typeface="Courier New"/>
              </a:rPr>
              <a:t>train_datagen.fit</a:t>
            </a:r>
            <a:r>
              <a:rPr lang="en-GB" sz="1050" b="1" i="1" dirty="0">
                <a:solidFill>
                  <a:srgbClr val="111111"/>
                </a:solidFill>
                <a:highlight>
                  <a:schemeClr val="lt1"/>
                </a:highlight>
                <a:latin typeface="Courier New"/>
                <a:ea typeface="Courier New"/>
                <a:cs typeface="Courier New"/>
                <a:sym typeface="Courier New"/>
              </a:rPr>
              <a:t>(</a:t>
            </a:r>
            <a:r>
              <a:rPr lang="en-GB" sz="1050" b="1" i="1" dirty="0" err="1">
                <a:solidFill>
                  <a:srgbClr val="111111"/>
                </a:solidFill>
                <a:highlight>
                  <a:schemeClr val="lt1"/>
                </a:highlight>
                <a:latin typeface="Courier New"/>
                <a:ea typeface="Courier New"/>
                <a:cs typeface="Courier New"/>
                <a:sym typeface="Courier New"/>
              </a:rPr>
              <a:t>X_train</a:t>
            </a:r>
            <a:r>
              <a:rPr lang="en-GB" sz="1050" b="1" i="1" dirty="0">
                <a:solidFill>
                  <a:srgbClr val="111111"/>
                </a:solidFill>
                <a:highlight>
                  <a:schemeClr val="lt1"/>
                </a:highlight>
                <a:latin typeface="Courier New"/>
                <a:ea typeface="Courier New"/>
                <a:cs typeface="Courier New"/>
                <a:sym typeface="Courier New"/>
              </a:rPr>
              <a:t>)</a:t>
            </a:r>
            <a:endParaRPr sz="1050" b="1" i="1" dirty="0">
              <a:solidFill>
                <a:srgbClr val="111111"/>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dirty="0">
              <a:latin typeface="Nunito"/>
              <a:ea typeface="Nunito"/>
              <a:cs typeface="Nunito"/>
              <a:sym typeface="Nunito"/>
            </a:endParaRPr>
          </a:p>
        </p:txBody>
      </p:sp>
      <p:sp>
        <p:nvSpPr>
          <p:cNvPr id="5" name="TextBox 4">
            <a:extLst>
              <a:ext uri="{FF2B5EF4-FFF2-40B4-BE49-F238E27FC236}">
                <a16:creationId xmlns:a16="http://schemas.microsoft.com/office/drawing/2014/main" id="{E2FABDC7-F308-AE46-E6F6-6C0B9082455F}"/>
              </a:ext>
            </a:extLst>
          </p:cNvPr>
          <p:cNvSpPr txBox="1"/>
          <p:nvPr/>
        </p:nvSpPr>
        <p:spPr>
          <a:xfrm>
            <a:off x="7247094" y="1969702"/>
            <a:ext cx="2901756" cy="307777"/>
          </a:xfrm>
          <a:prstGeom prst="rect">
            <a:avLst/>
          </a:prstGeom>
          <a:noFill/>
        </p:spPr>
        <p:txBody>
          <a:bodyPr wrap="none" rtlCol="0">
            <a:spAutoFit/>
          </a:bodyPr>
          <a:lstStyle/>
          <a:p>
            <a:r>
              <a:rPr lang="en-US" b="1" dirty="0" err="1"/>
              <a:t>Keras</a:t>
            </a:r>
            <a:r>
              <a:rPr lang="en-US" b="1" dirty="0"/>
              <a:t> API - </a:t>
            </a:r>
            <a:r>
              <a:rPr lang="en-US" b="1" dirty="0" err="1"/>
              <a:t>Imagedatagenerator</a:t>
            </a:r>
            <a:endParaRPr lang="en-US" b="1" dirty="0"/>
          </a:p>
        </p:txBody>
      </p:sp>
      <p:sp>
        <p:nvSpPr>
          <p:cNvPr id="6" name="TextBox 5">
            <a:extLst>
              <a:ext uri="{FF2B5EF4-FFF2-40B4-BE49-F238E27FC236}">
                <a16:creationId xmlns:a16="http://schemas.microsoft.com/office/drawing/2014/main" id="{8449A6A4-DFCA-9B10-E520-001AF81D28AE}"/>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Data Augmentation</a:t>
            </a:r>
          </a:p>
        </p:txBody>
      </p:sp>
      <p:sp>
        <p:nvSpPr>
          <p:cNvPr id="2" name="Slide Number Placeholder 1">
            <a:extLst>
              <a:ext uri="{FF2B5EF4-FFF2-40B4-BE49-F238E27FC236}">
                <a16:creationId xmlns:a16="http://schemas.microsoft.com/office/drawing/2014/main" id="{8D757266-42F3-F7DA-561E-08DDC1FB39E2}"/>
              </a:ext>
            </a:extLst>
          </p:cNvPr>
          <p:cNvSpPr>
            <a:spLocks noGrp="1"/>
          </p:cNvSpPr>
          <p:nvPr>
            <p:ph type="sldNum" sz="quarter" idx="12"/>
          </p:nvPr>
        </p:nvSpPr>
        <p:spPr/>
        <p:txBody>
          <a:bodyPr/>
          <a:lstStyle/>
          <a:p>
            <a:fld id="{B6B6B335-BA66-4D24-92C2-27886ABD77F8}" type="slidenum">
              <a:rPr lang="en-PK" smtClean="0"/>
              <a:t>18</a:t>
            </a:fld>
            <a:endParaRPr lang="en-PK"/>
          </a:p>
        </p:txBody>
      </p:sp>
    </p:spTree>
    <p:extLst>
      <p:ext uri="{BB962C8B-B14F-4D97-AF65-F5344CB8AC3E}">
        <p14:creationId xmlns:p14="http://schemas.microsoft.com/office/powerpoint/2010/main" val="14821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C1BA3F-B6AC-9E1E-9410-795CC43CAD56}"/>
              </a:ext>
            </a:extLst>
          </p:cNvPr>
          <p:cNvSpPr txBox="1"/>
          <p:nvPr/>
        </p:nvSpPr>
        <p:spPr>
          <a:xfrm>
            <a:off x="1137434" y="1558530"/>
            <a:ext cx="9917132" cy="2773195"/>
          </a:xfrm>
          <a:prstGeom prst="rect">
            <a:avLst/>
          </a:prstGeom>
          <a:noFill/>
        </p:spPr>
        <p:txBody>
          <a:bodyPr wrap="square">
            <a:spAutoFit/>
          </a:bodyPr>
          <a:lstStyle/>
          <a:p>
            <a:pPr marL="285750" indent="-285750">
              <a:lnSpc>
                <a:spcPct val="150000"/>
              </a:lnSpc>
              <a:spcAft>
                <a:spcPts val="600"/>
              </a:spcAft>
              <a:buFont typeface="Wingdings" panose="05000000000000000000" pitchFamily="2" charset="2"/>
              <a:buChar char="v"/>
            </a:pPr>
            <a:r>
              <a:rPr lang="en-US" sz="1800" dirty="0"/>
              <a:t>Finding the best learning rate :  </a:t>
            </a:r>
            <a:r>
              <a:rPr lang="en-US" sz="1800" dirty="0" err="1"/>
              <a:t>Keras</a:t>
            </a:r>
            <a:r>
              <a:rPr lang="en-US" sz="1800" dirty="0"/>
              <a:t> API  -  callback </a:t>
            </a:r>
            <a:r>
              <a:rPr lang="en-US" sz="1800" dirty="0" err="1"/>
              <a:t>ReduceLROnPlateau</a:t>
            </a:r>
            <a:r>
              <a:rPr lang="en-US" sz="1800" dirty="0"/>
              <a:t> :   monitor validation accuracy and reduce the learning rate if it fails to improve after a specified number of epochs</a:t>
            </a:r>
          </a:p>
          <a:p>
            <a:pPr>
              <a:lnSpc>
                <a:spcPct val="150000"/>
              </a:lnSpc>
              <a:spcAft>
                <a:spcPts val="600"/>
              </a:spcAft>
            </a:pPr>
            <a:endParaRPr lang="en-US" sz="1800" dirty="0"/>
          </a:p>
          <a:p>
            <a:pPr marL="285750" indent="-285750">
              <a:lnSpc>
                <a:spcPct val="150000"/>
              </a:lnSpc>
              <a:spcAft>
                <a:spcPts val="600"/>
              </a:spcAft>
              <a:buFont typeface="Wingdings" panose="05000000000000000000" pitchFamily="2" charset="2"/>
              <a:buChar char="v"/>
            </a:pPr>
            <a:r>
              <a:rPr lang="en-US" dirty="0"/>
              <a:t>Learning rate scheduler - decrease learning rate by specified factor =0.5 if no improvement in validation accuracy for seven consecutive epochs. Minimum learning rate set at  1e - 7</a:t>
            </a:r>
            <a:endParaRPr lang="en-US" b="0" dirty="0">
              <a:solidFill>
                <a:srgbClr val="000000"/>
              </a:solidFill>
              <a:effectLst/>
              <a:latin typeface="Courier New" panose="02070309020205020404" pitchFamily="49" charset="0"/>
            </a:endParaRPr>
          </a:p>
          <a:p>
            <a:pPr>
              <a:lnSpc>
                <a:spcPct val="150000"/>
              </a:lnSpc>
              <a:spcAft>
                <a:spcPts val="600"/>
              </a:spcAft>
            </a:pPr>
            <a:endParaRPr lang="en-US" dirty="0"/>
          </a:p>
        </p:txBody>
      </p:sp>
      <p:sp>
        <p:nvSpPr>
          <p:cNvPr id="3" name="TextBox 2">
            <a:extLst>
              <a:ext uri="{FF2B5EF4-FFF2-40B4-BE49-F238E27FC236}">
                <a16:creationId xmlns:a16="http://schemas.microsoft.com/office/drawing/2014/main" id="{E08039BC-1720-3595-13E2-2F5E0ECACA2A}"/>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Hyperparameter Tuning</a:t>
            </a:r>
          </a:p>
        </p:txBody>
      </p:sp>
      <p:sp>
        <p:nvSpPr>
          <p:cNvPr id="2" name="Slide Number Placeholder 1">
            <a:extLst>
              <a:ext uri="{FF2B5EF4-FFF2-40B4-BE49-F238E27FC236}">
                <a16:creationId xmlns:a16="http://schemas.microsoft.com/office/drawing/2014/main" id="{D3179FE7-8547-4867-6407-74258AB86B43}"/>
              </a:ext>
            </a:extLst>
          </p:cNvPr>
          <p:cNvSpPr>
            <a:spLocks noGrp="1"/>
          </p:cNvSpPr>
          <p:nvPr>
            <p:ph type="sldNum" sz="quarter" idx="12"/>
          </p:nvPr>
        </p:nvSpPr>
        <p:spPr/>
        <p:txBody>
          <a:bodyPr/>
          <a:lstStyle/>
          <a:p>
            <a:fld id="{B6B6B335-BA66-4D24-92C2-27886ABD77F8}" type="slidenum">
              <a:rPr lang="en-PK" smtClean="0"/>
              <a:t>19</a:t>
            </a:fld>
            <a:endParaRPr lang="en-PK"/>
          </a:p>
        </p:txBody>
      </p:sp>
    </p:spTree>
    <p:extLst>
      <p:ext uri="{BB962C8B-B14F-4D97-AF65-F5344CB8AC3E}">
        <p14:creationId xmlns:p14="http://schemas.microsoft.com/office/powerpoint/2010/main" val="3309311711"/>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7C54B7-0A69-3757-7C94-122D7BE8057D}"/>
              </a:ext>
            </a:extLst>
          </p:cNvPr>
          <p:cNvSpPr txBox="1"/>
          <p:nvPr/>
        </p:nvSpPr>
        <p:spPr>
          <a:xfrm>
            <a:off x="890555" y="1778886"/>
            <a:ext cx="4561726" cy="327628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t>Introduction </a:t>
            </a:r>
          </a:p>
          <a:p>
            <a:pPr marL="285750" indent="-285750">
              <a:lnSpc>
                <a:spcPct val="150000"/>
              </a:lnSpc>
              <a:buFont typeface="Wingdings" panose="05000000000000000000" pitchFamily="2" charset="2"/>
              <a:buChar char="v"/>
            </a:pPr>
            <a:r>
              <a:rPr lang="en-US" sz="2000" dirty="0"/>
              <a:t>Objective </a:t>
            </a:r>
          </a:p>
          <a:p>
            <a:pPr marL="285750" indent="-285750">
              <a:lnSpc>
                <a:spcPct val="150000"/>
              </a:lnSpc>
              <a:buFont typeface="Wingdings" panose="05000000000000000000" pitchFamily="2" charset="2"/>
              <a:buChar char="v"/>
            </a:pPr>
            <a:r>
              <a:rPr lang="en-US" sz="2000" dirty="0"/>
              <a:t>Dataset </a:t>
            </a:r>
          </a:p>
          <a:p>
            <a:pPr marL="285750" indent="-285750">
              <a:lnSpc>
                <a:spcPct val="150000"/>
              </a:lnSpc>
              <a:buFont typeface="Wingdings" panose="05000000000000000000" pitchFamily="2" charset="2"/>
              <a:buChar char="v"/>
            </a:pPr>
            <a:r>
              <a:rPr lang="en-US" sz="2000" dirty="0"/>
              <a:t>Methods and Implementation</a:t>
            </a:r>
          </a:p>
          <a:p>
            <a:pPr marL="285750" indent="-285750">
              <a:lnSpc>
                <a:spcPct val="150000"/>
              </a:lnSpc>
              <a:buFont typeface="Wingdings" panose="05000000000000000000" pitchFamily="2" charset="2"/>
              <a:buChar char="v"/>
            </a:pPr>
            <a:r>
              <a:rPr lang="en-US" sz="2000" dirty="0"/>
              <a:t>Results</a:t>
            </a:r>
          </a:p>
          <a:p>
            <a:pPr marL="285750" indent="-285750">
              <a:lnSpc>
                <a:spcPct val="150000"/>
              </a:lnSpc>
              <a:buFont typeface="Wingdings" panose="05000000000000000000" pitchFamily="2" charset="2"/>
              <a:buChar char="v"/>
            </a:pPr>
            <a:r>
              <a:rPr lang="en-US" sz="2000" dirty="0"/>
              <a:t>Conclusion</a:t>
            </a:r>
          </a:p>
          <a:p>
            <a:pPr marL="285750" indent="-285750">
              <a:lnSpc>
                <a:spcPct val="150000"/>
              </a:lnSpc>
              <a:buFont typeface="Wingdings" panose="05000000000000000000" pitchFamily="2" charset="2"/>
              <a:buChar char="v"/>
            </a:pPr>
            <a:r>
              <a:rPr lang="en-US" sz="2000" dirty="0"/>
              <a:t>Outlook</a:t>
            </a:r>
          </a:p>
        </p:txBody>
      </p:sp>
      <p:sp>
        <p:nvSpPr>
          <p:cNvPr id="3" name="TextBox 2">
            <a:extLst>
              <a:ext uri="{FF2B5EF4-FFF2-40B4-BE49-F238E27FC236}">
                <a16:creationId xmlns:a16="http://schemas.microsoft.com/office/drawing/2014/main" id="{4156775B-3C9F-B134-F2B7-C69893C05494}"/>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Contents</a:t>
            </a:r>
          </a:p>
        </p:txBody>
      </p:sp>
      <p:sp>
        <p:nvSpPr>
          <p:cNvPr id="4" name="Slide Number Placeholder 3">
            <a:extLst>
              <a:ext uri="{FF2B5EF4-FFF2-40B4-BE49-F238E27FC236}">
                <a16:creationId xmlns:a16="http://schemas.microsoft.com/office/drawing/2014/main" id="{F05A770B-2802-4688-06BA-B2407700E1BE}"/>
              </a:ext>
            </a:extLst>
          </p:cNvPr>
          <p:cNvSpPr>
            <a:spLocks noGrp="1"/>
          </p:cNvSpPr>
          <p:nvPr>
            <p:ph type="sldNum" sz="quarter" idx="12"/>
          </p:nvPr>
        </p:nvSpPr>
        <p:spPr/>
        <p:txBody>
          <a:bodyPr/>
          <a:lstStyle/>
          <a:p>
            <a:fld id="{B6B6B335-BA66-4D24-92C2-27886ABD77F8}" type="slidenum">
              <a:rPr lang="en-PK" smtClean="0"/>
              <a:t>2</a:t>
            </a:fld>
            <a:endParaRPr lang="en-PK"/>
          </a:p>
        </p:txBody>
      </p:sp>
    </p:spTree>
    <p:extLst>
      <p:ext uri="{BB962C8B-B14F-4D97-AF65-F5344CB8AC3E}">
        <p14:creationId xmlns:p14="http://schemas.microsoft.com/office/powerpoint/2010/main" val="317544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758;p87">
            <a:extLst>
              <a:ext uri="{FF2B5EF4-FFF2-40B4-BE49-F238E27FC236}">
                <a16:creationId xmlns:a16="http://schemas.microsoft.com/office/drawing/2014/main" id="{29E60E82-8348-694C-6729-C73A37DD119D}"/>
              </a:ext>
            </a:extLst>
          </p:cNvPr>
          <p:cNvPicPr preferRelativeResize="0"/>
          <p:nvPr/>
        </p:nvPicPr>
        <p:blipFill>
          <a:blip r:embed="rId2">
            <a:alphaModFix/>
          </a:blip>
          <a:stretch>
            <a:fillRect/>
          </a:stretch>
        </p:blipFill>
        <p:spPr>
          <a:xfrm>
            <a:off x="1763428" y="1119883"/>
            <a:ext cx="8747035" cy="4571999"/>
          </a:xfrm>
          <a:prstGeom prst="rect">
            <a:avLst/>
          </a:prstGeom>
          <a:noFill/>
          <a:ln>
            <a:noFill/>
          </a:ln>
        </p:spPr>
      </p:pic>
      <p:sp>
        <p:nvSpPr>
          <p:cNvPr id="4" name="TextBox 3">
            <a:extLst>
              <a:ext uri="{FF2B5EF4-FFF2-40B4-BE49-F238E27FC236}">
                <a16:creationId xmlns:a16="http://schemas.microsoft.com/office/drawing/2014/main" id="{DD496799-768E-A517-A409-B3A15C1944E3}"/>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Transfer Learning</a:t>
            </a:r>
          </a:p>
        </p:txBody>
      </p:sp>
      <p:sp>
        <p:nvSpPr>
          <p:cNvPr id="2" name="Slide Number Placeholder 1">
            <a:extLst>
              <a:ext uri="{FF2B5EF4-FFF2-40B4-BE49-F238E27FC236}">
                <a16:creationId xmlns:a16="http://schemas.microsoft.com/office/drawing/2014/main" id="{28ABA65E-DA0A-4895-14A2-82BE7E631BF8}"/>
              </a:ext>
            </a:extLst>
          </p:cNvPr>
          <p:cNvSpPr>
            <a:spLocks noGrp="1"/>
          </p:cNvSpPr>
          <p:nvPr>
            <p:ph type="sldNum" sz="quarter" idx="12"/>
          </p:nvPr>
        </p:nvSpPr>
        <p:spPr/>
        <p:txBody>
          <a:bodyPr/>
          <a:lstStyle/>
          <a:p>
            <a:fld id="{B6B6B335-BA66-4D24-92C2-27886ABD77F8}" type="slidenum">
              <a:rPr lang="en-PK" smtClean="0"/>
              <a:t>20</a:t>
            </a:fld>
            <a:endParaRPr lang="en-PK"/>
          </a:p>
        </p:txBody>
      </p:sp>
      <p:sp>
        <p:nvSpPr>
          <p:cNvPr id="6" name="TextBox 5">
            <a:extLst>
              <a:ext uri="{FF2B5EF4-FFF2-40B4-BE49-F238E27FC236}">
                <a16:creationId xmlns:a16="http://schemas.microsoft.com/office/drawing/2014/main" id="{A9680268-14C2-7691-1B07-4D1D9BEA4FF4}"/>
              </a:ext>
            </a:extLst>
          </p:cNvPr>
          <p:cNvSpPr txBox="1"/>
          <p:nvPr/>
        </p:nvSpPr>
        <p:spPr>
          <a:xfrm>
            <a:off x="2894744" y="5857016"/>
            <a:ext cx="6097712" cy="400110"/>
          </a:xfrm>
          <a:prstGeom prst="rect">
            <a:avLst/>
          </a:prstGeom>
          <a:noFill/>
        </p:spPr>
        <p:txBody>
          <a:bodyPr wrap="square">
            <a:spAutoFit/>
          </a:bodyPr>
          <a:lstStyle/>
          <a:p>
            <a:r>
              <a:rPr lang="en-US" sz="1000" b="1" i="0" dirty="0">
                <a:solidFill>
                  <a:srgbClr val="212121"/>
                </a:solidFill>
                <a:effectLst/>
                <a:ea typeface="Roboto" panose="02000000000000000000" pitchFamily="2" charset="0"/>
                <a:cs typeface="Roboto" panose="02000000000000000000" pitchFamily="2" charset="0"/>
              </a:rPr>
              <a:t>Source:</a:t>
            </a:r>
            <a:r>
              <a:rPr lang="en-US" sz="1000" b="0" i="0" dirty="0">
                <a:solidFill>
                  <a:srgbClr val="212121"/>
                </a:solidFill>
                <a:effectLst/>
                <a:ea typeface="Roboto" panose="02000000000000000000" pitchFamily="2" charset="0"/>
                <a:cs typeface="Roboto" panose="02000000000000000000" pitchFamily="2" charset="0"/>
              </a:rPr>
              <a:t> Do, </a:t>
            </a:r>
            <a:r>
              <a:rPr lang="en-US" sz="1000" b="0" i="0" dirty="0" err="1">
                <a:solidFill>
                  <a:srgbClr val="212121"/>
                </a:solidFill>
                <a:effectLst/>
                <a:ea typeface="Roboto" panose="02000000000000000000" pitchFamily="2" charset="0"/>
                <a:cs typeface="Roboto" panose="02000000000000000000" pitchFamily="2" charset="0"/>
              </a:rPr>
              <a:t>Synho</a:t>
            </a:r>
            <a:r>
              <a:rPr lang="en-US" sz="1000" b="0" i="0" dirty="0">
                <a:solidFill>
                  <a:srgbClr val="212121"/>
                </a:solidFill>
                <a:effectLst/>
                <a:ea typeface="Roboto" panose="02000000000000000000" pitchFamily="2" charset="0"/>
                <a:cs typeface="Roboto" panose="02000000000000000000" pitchFamily="2" charset="0"/>
              </a:rPr>
              <a:t> et al. “Basics of Deep Learning: A Radiologist's Guide to Understanding Published Radiology Articles on Deep Learning.” </a:t>
            </a:r>
            <a:r>
              <a:rPr lang="en-US" sz="1000" b="0" i="1" dirty="0">
                <a:solidFill>
                  <a:srgbClr val="212121"/>
                </a:solidFill>
                <a:effectLst/>
                <a:ea typeface="Roboto" panose="02000000000000000000" pitchFamily="2" charset="0"/>
                <a:cs typeface="Roboto" panose="02000000000000000000" pitchFamily="2" charset="0"/>
              </a:rPr>
              <a:t>Korean journal of radiology</a:t>
            </a:r>
            <a:r>
              <a:rPr lang="en-US" sz="1000" b="0" i="0" dirty="0">
                <a:solidFill>
                  <a:srgbClr val="212121"/>
                </a:solidFill>
                <a:effectLst/>
                <a:ea typeface="Roboto" panose="02000000000000000000" pitchFamily="2" charset="0"/>
                <a:cs typeface="Roboto" panose="02000000000000000000" pitchFamily="2" charset="0"/>
              </a:rPr>
              <a:t> vol. 21,1 (2020): 33-41. doi:10.3348/kjr.2019.0312</a:t>
            </a:r>
            <a:endParaRPr lang="en-PK" sz="1000"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8816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765;p88">
            <a:extLst>
              <a:ext uri="{FF2B5EF4-FFF2-40B4-BE49-F238E27FC236}">
                <a16:creationId xmlns:a16="http://schemas.microsoft.com/office/drawing/2014/main" id="{BFEB2B9A-CEE2-9AB4-8C49-F2860601D8D0}"/>
              </a:ext>
            </a:extLst>
          </p:cNvPr>
          <p:cNvPicPr preferRelativeResize="0"/>
          <p:nvPr/>
        </p:nvPicPr>
        <p:blipFill rotWithShape="1">
          <a:blip r:embed="rId2">
            <a:alphaModFix/>
          </a:blip>
          <a:srcRect l="-1" t="31770" r="-683"/>
          <a:stretch/>
        </p:blipFill>
        <p:spPr>
          <a:xfrm>
            <a:off x="1783656" y="2833580"/>
            <a:ext cx="8624688" cy="2672698"/>
          </a:xfrm>
          <a:prstGeom prst="rect">
            <a:avLst/>
          </a:prstGeom>
          <a:noFill/>
          <a:ln>
            <a:noFill/>
          </a:ln>
        </p:spPr>
      </p:pic>
      <p:sp>
        <p:nvSpPr>
          <p:cNvPr id="4" name="TextBox 3">
            <a:extLst>
              <a:ext uri="{FF2B5EF4-FFF2-40B4-BE49-F238E27FC236}">
                <a16:creationId xmlns:a16="http://schemas.microsoft.com/office/drawing/2014/main" id="{70FC4A6D-31B8-B3F3-DB1F-8074F5F930A7}"/>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Idea of Transfer Learning</a:t>
            </a:r>
          </a:p>
        </p:txBody>
      </p:sp>
      <p:sp>
        <p:nvSpPr>
          <p:cNvPr id="2" name="Slide Number Placeholder 1">
            <a:extLst>
              <a:ext uri="{FF2B5EF4-FFF2-40B4-BE49-F238E27FC236}">
                <a16:creationId xmlns:a16="http://schemas.microsoft.com/office/drawing/2014/main" id="{16068984-3A06-AA2A-28D1-3AA5C915D05E}"/>
              </a:ext>
            </a:extLst>
          </p:cNvPr>
          <p:cNvSpPr>
            <a:spLocks noGrp="1"/>
          </p:cNvSpPr>
          <p:nvPr>
            <p:ph type="sldNum" sz="quarter" idx="12"/>
          </p:nvPr>
        </p:nvSpPr>
        <p:spPr/>
        <p:txBody>
          <a:bodyPr/>
          <a:lstStyle/>
          <a:p>
            <a:fld id="{B6B6B335-BA66-4D24-92C2-27886ABD77F8}" type="slidenum">
              <a:rPr lang="en-PK" smtClean="0"/>
              <a:t>21</a:t>
            </a:fld>
            <a:endParaRPr lang="en-PK"/>
          </a:p>
        </p:txBody>
      </p:sp>
      <p:sp>
        <p:nvSpPr>
          <p:cNvPr id="6" name="TextBox 5">
            <a:extLst>
              <a:ext uri="{FF2B5EF4-FFF2-40B4-BE49-F238E27FC236}">
                <a16:creationId xmlns:a16="http://schemas.microsoft.com/office/drawing/2014/main" id="{2C7233C0-7463-6CD7-5E4C-279316809503}"/>
              </a:ext>
            </a:extLst>
          </p:cNvPr>
          <p:cNvSpPr txBox="1"/>
          <p:nvPr/>
        </p:nvSpPr>
        <p:spPr>
          <a:xfrm>
            <a:off x="2935840" y="5802352"/>
            <a:ext cx="6097712" cy="553998"/>
          </a:xfrm>
          <a:prstGeom prst="rect">
            <a:avLst/>
          </a:prstGeom>
          <a:noFill/>
        </p:spPr>
        <p:txBody>
          <a:bodyPr wrap="square">
            <a:spAutoFit/>
          </a:bodyPr>
          <a:lstStyle/>
          <a:p>
            <a:pPr algn="l"/>
            <a:r>
              <a:rPr lang="en-US" sz="1000" b="1" i="0" dirty="0">
                <a:solidFill>
                  <a:srgbClr val="000000"/>
                </a:solidFill>
                <a:effectLst/>
                <a:latin typeface="Times New Roman" panose="02020603050405020304" pitchFamily="18" charset="0"/>
              </a:rPr>
              <a:t>Source:</a:t>
            </a:r>
            <a:r>
              <a:rPr lang="en-US" sz="1000" b="0" i="0" dirty="0">
                <a:solidFill>
                  <a:srgbClr val="000000"/>
                </a:solidFill>
                <a:effectLst/>
                <a:latin typeface="Times New Roman" panose="02020603050405020304" pitchFamily="18" charset="0"/>
              </a:rPr>
              <a:t> “What Is Transfer Learning? [Examples &amp; Newbie-Friendly Guide].” </a:t>
            </a:r>
            <a:r>
              <a:rPr lang="en-US" sz="1000" b="0" i="1" dirty="0">
                <a:solidFill>
                  <a:srgbClr val="000000"/>
                </a:solidFill>
                <a:effectLst/>
                <a:latin typeface="Times New Roman" panose="02020603050405020304" pitchFamily="18" charset="0"/>
              </a:rPr>
              <a:t>V7labs.com</a:t>
            </a:r>
            <a:r>
              <a:rPr lang="en-US" sz="1000" b="0" i="0" dirty="0">
                <a:solidFill>
                  <a:srgbClr val="000000"/>
                </a:solidFill>
                <a:effectLst/>
                <a:latin typeface="Times New Roman" panose="02020603050405020304" pitchFamily="18" charset="0"/>
              </a:rPr>
              <a:t>, 2022, www.v7labs.com/blog/transfer-learning-guide</a:t>
            </a:r>
            <a:r>
              <a:rPr lang="en-US" sz="1000" dirty="0">
                <a:solidFill>
                  <a:srgbClr val="000000"/>
                </a:solidFill>
                <a:latin typeface="Times New Roman" panose="02020603050405020304" pitchFamily="18" charset="0"/>
              </a:rPr>
              <a:t>.</a:t>
            </a:r>
            <a:endParaRPr lang="en-US" sz="1000" b="0" i="0" dirty="0">
              <a:solidFill>
                <a:srgbClr val="000000"/>
              </a:solidFill>
              <a:effectLst/>
              <a:latin typeface="Times New Roman" panose="02020603050405020304" pitchFamily="18" charset="0"/>
            </a:endParaRPr>
          </a:p>
          <a:p>
            <a:pPr algn="l"/>
            <a:r>
              <a:rPr lang="en-US" sz="1000" b="0" i="0" dirty="0">
                <a:solidFill>
                  <a:srgbClr val="000000"/>
                </a:solidFill>
                <a:effectLst/>
                <a:latin typeface="Times New Roman" panose="02020603050405020304" pitchFamily="18" charset="0"/>
              </a:rPr>
              <a:t>‌</a:t>
            </a:r>
          </a:p>
        </p:txBody>
      </p:sp>
      <p:sp>
        <p:nvSpPr>
          <p:cNvPr id="5" name="TextBox 4">
            <a:extLst>
              <a:ext uri="{FF2B5EF4-FFF2-40B4-BE49-F238E27FC236}">
                <a16:creationId xmlns:a16="http://schemas.microsoft.com/office/drawing/2014/main" id="{49EBA25B-421F-045C-1E27-F43250EEA2E1}"/>
              </a:ext>
            </a:extLst>
          </p:cNvPr>
          <p:cNvSpPr txBox="1"/>
          <p:nvPr/>
        </p:nvSpPr>
        <p:spPr>
          <a:xfrm>
            <a:off x="2087217" y="1351722"/>
            <a:ext cx="8822352" cy="646331"/>
          </a:xfrm>
          <a:prstGeom prst="rect">
            <a:avLst/>
          </a:prstGeom>
          <a:noFill/>
        </p:spPr>
        <p:txBody>
          <a:bodyPr wrap="none" rtlCol="0">
            <a:spAutoFit/>
          </a:bodyPr>
          <a:lstStyle/>
          <a:p>
            <a:r>
              <a:rPr lang="en-US" dirty="0"/>
              <a:t>IDEA – Use outputs of one or more layers of a network trained on a different task as  generic</a:t>
            </a:r>
          </a:p>
          <a:p>
            <a:r>
              <a:rPr lang="en-US" dirty="0"/>
              <a:t> feature detectors. Train a new model on these features</a:t>
            </a:r>
          </a:p>
        </p:txBody>
      </p:sp>
    </p:spTree>
    <p:extLst>
      <p:ext uri="{BB962C8B-B14F-4D97-AF65-F5344CB8AC3E}">
        <p14:creationId xmlns:p14="http://schemas.microsoft.com/office/powerpoint/2010/main" val="368513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770;p89">
            <a:extLst>
              <a:ext uri="{FF2B5EF4-FFF2-40B4-BE49-F238E27FC236}">
                <a16:creationId xmlns:a16="http://schemas.microsoft.com/office/drawing/2014/main" id="{DD7A3620-A2C7-0825-49A3-8E0E55C27517}"/>
              </a:ext>
            </a:extLst>
          </p:cNvPr>
          <p:cNvPicPr preferRelativeResize="0"/>
          <p:nvPr/>
        </p:nvPicPr>
        <p:blipFill rotWithShape="1">
          <a:blip r:embed="rId2">
            <a:alphaModFix/>
          </a:blip>
          <a:srcRect/>
          <a:stretch/>
        </p:blipFill>
        <p:spPr>
          <a:xfrm>
            <a:off x="7970040" y="2750271"/>
            <a:ext cx="3925720" cy="2090398"/>
          </a:xfrm>
          <a:prstGeom prst="rect">
            <a:avLst/>
          </a:prstGeom>
          <a:noFill/>
          <a:ln>
            <a:noFill/>
          </a:ln>
        </p:spPr>
      </p:pic>
      <p:pic>
        <p:nvPicPr>
          <p:cNvPr id="4" name="Google Shape;773;p89">
            <a:extLst>
              <a:ext uri="{FF2B5EF4-FFF2-40B4-BE49-F238E27FC236}">
                <a16:creationId xmlns:a16="http://schemas.microsoft.com/office/drawing/2014/main" id="{A347E720-6DA3-9D03-84AD-909AA7E79045}"/>
              </a:ext>
            </a:extLst>
          </p:cNvPr>
          <p:cNvPicPr preferRelativeResize="0"/>
          <p:nvPr/>
        </p:nvPicPr>
        <p:blipFill>
          <a:blip r:embed="rId3">
            <a:alphaModFix/>
          </a:blip>
          <a:stretch>
            <a:fillRect/>
          </a:stretch>
        </p:blipFill>
        <p:spPr>
          <a:xfrm>
            <a:off x="4144501" y="1827141"/>
            <a:ext cx="3297541" cy="3936661"/>
          </a:xfrm>
          <a:prstGeom prst="rect">
            <a:avLst/>
          </a:prstGeom>
          <a:noFill/>
          <a:ln>
            <a:noFill/>
          </a:ln>
        </p:spPr>
      </p:pic>
      <p:pic>
        <p:nvPicPr>
          <p:cNvPr id="6" name="Picture 5" descr="Diagram&#10;&#10;Description automatically generated">
            <a:extLst>
              <a:ext uri="{FF2B5EF4-FFF2-40B4-BE49-F238E27FC236}">
                <a16:creationId xmlns:a16="http://schemas.microsoft.com/office/drawing/2014/main" id="{864E0D1D-160B-53DB-9F64-698FE86B310E}"/>
              </a:ext>
            </a:extLst>
          </p:cNvPr>
          <p:cNvPicPr>
            <a:picLocks noChangeAspect="1"/>
          </p:cNvPicPr>
          <p:nvPr/>
        </p:nvPicPr>
        <p:blipFill>
          <a:blip r:embed="rId4"/>
          <a:stretch>
            <a:fillRect/>
          </a:stretch>
        </p:blipFill>
        <p:spPr>
          <a:xfrm>
            <a:off x="629856" y="1659736"/>
            <a:ext cx="2986647" cy="4271469"/>
          </a:xfrm>
          <a:prstGeom prst="rect">
            <a:avLst/>
          </a:prstGeom>
        </p:spPr>
      </p:pic>
      <p:sp>
        <p:nvSpPr>
          <p:cNvPr id="7" name="TextBox 6">
            <a:extLst>
              <a:ext uri="{FF2B5EF4-FFF2-40B4-BE49-F238E27FC236}">
                <a16:creationId xmlns:a16="http://schemas.microsoft.com/office/drawing/2014/main" id="{57EEA40E-C8C2-F914-2BD4-B2FC2D1CEB5E}"/>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err="1"/>
              <a:t>MobileNet</a:t>
            </a:r>
            <a:endParaRPr lang="en-US" sz="3200" dirty="0"/>
          </a:p>
        </p:txBody>
      </p:sp>
      <p:sp>
        <p:nvSpPr>
          <p:cNvPr id="3" name="Slide Number Placeholder 2">
            <a:extLst>
              <a:ext uri="{FF2B5EF4-FFF2-40B4-BE49-F238E27FC236}">
                <a16:creationId xmlns:a16="http://schemas.microsoft.com/office/drawing/2014/main" id="{3F815E2D-CFDD-FCDB-C980-438F16CC4EB4}"/>
              </a:ext>
            </a:extLst>
          </p:cNvPr>
          <p:cNvSpPr>
            <a:spLocks noGrp="1"/>
          </p:cNvSpPr>
          <p:nvPr>
            <p:ph type="sldNum" sz="quarter" idx="12"/>
          </p:nvPr>
        </p:nvSpPr>
        <p:spPr/>
        <p:txBody>
          <a:bodyPr/>
          <a:lstStyle/>
          <a:p>
            <a:fld id="{B6B6B335-BA66-4D24-92C2-27886ABD77F8}" type="slidenum">
              <a:rPr lang="en-PK" smtClean="0"/>
              <a:t>22</a:t>
            </a:fld>
            <a:endParaRPr lang="en-PK"/>
          </a:p>
        </p:txBody>
      </p:sp>
      <p:sp>
        <p:nvSpPr>
          <p:cNvPr id="11" name="TextBox 10">
            <a:extLst>
              <a:ext uri="{FF2B5EF4-FFF2-40B4-BE49-F238E27FC236}">
                <a16:creationId xmlns:a16="http://schemas.microsoft.com/office/drawing/2014/main" id="{219F0A1E-9F73-F1E4-2738-33DF6D7F3682}"/>
              </a:ext>
            </a:extLst>
          </p:cNvPr>
          <p:cNvSpPr txBox="1"/>
          <p:nvPr/>
        </p:nvSpPr>
        <p:spPr>
          <a:xfrm>
            <a:off x="449975" y="5984914"/>
            <a:ext cx="3346407" cy="553998"/>
          </a:xfrm>
          <a:prstGeom prst="rect">
            <a:avLst/>
          </a:prstGeom>
          <a:noFill/>
        </p:spPr>
        <p:txBody>
          <a:bodyPr wrap="square">
            <a:spAutoFit/>
          </a:bodyPr>
          <a:lstStyle/>
          <a:p>
            <a:r>
              <a:rPr lang="en-US" sz="1000" b="1" dirty="0"/>
              <a:t>Source:</a:t>
            </a:r>
            <a:r>
              <a:rPr lang="en-US" sz="1000" dirty="0"/>
              <a:t> </a:t>
            </a:r>
            <a:r>
              <a:rPr lang="en-PK" sz="1000" dirty="0" err="1"/>
              <a:t>Phiphitphatphaisit</a:t>
            </a:r>
            <a:r>
              <a:rPr lang="en-PK" sz="1000" dirty="0"/>
              <a:t>, </a:t>
            </a:r>
            <a:r>
              <a:rPr lang="en-PK" sz="1000" dirty="0" err="1"/>
              <a:t>Sirawan</a:t>
            </a:r>
            <a:r>
              <a:rPr lang="en-PK" sz="1000" dirty="0"/>
              <a:t> &amp; </a:t>
            </a:r>
            <a:r>
              <a:rPr lang="en-PK" sz="1000" dirty="0" err="1"/>
              <a:t>Surinta</a:t>
            </a:r>
            <a:r>
              <a:rPr lang="en-PK" sz="1000" dirty="0"/>
              <a:t>, </a:t>
            </a:r>
            <a:r>
              <a:rPr lang="en-PK" sz="1000" dirty="0" err="1"/>
              <a:t>Olarik</a:t>
            </a:r>
            <a:r>
              <a:rPr lang="en-PK" sz="1000" dirty="0"/>
              <a:t>. (2020). Food Image </a:t>
            </a:r>
            <a:r>
              <a:rPr lang="en-PK" sz="900" dirty="0"/>
              <a:t>Classification</a:t>
            </a:r>
            <a:r>
              <a:rPr lang="en-PK" sz="1000" dirty="0"/>
              <a:t> with Improved </a:t>
            </a:r>
            <a:r>
              <a:rPr lang="en-PK" sz="1000" dirty="0" err="1"/>
              <a:t>MobileNet</a:t>
            </a:r>
            <a:r>
              <a:rPr lang="en-PK" sz="1000" dirty="0"/>
              <a:t> Architecture and Data Augmentation. </a:t>
            </a:r>
          </a:p>
        </p:txBody>
      </p:sp>
      <p:sp>
        <p:nvSpPr>
          <p:cNvPr id="13" name="TextBox 12">
            <a:extLst>
              <a:ext uri="{FF2B5EF4-FFF2-40B4-BE49-F238E27FC236}">
                <a16:creationId xmlns:a16="http://schemas.microsoft.com/office/drawing/2014/main" id="{02348735-052A-D2CE-C6FC-DABCD40C3294}"/>
              </a:ext>
            </a:extLst>
          </p:cNvPr>
          <p:cNvSpPr txBox="1"/>
          <p:nvPr/>
        </p:nvSpPr>
        <p:spPr>
          <a:xfrm>
            <a:off x="4311857" y="5739651"/>
            <a:ext cx="3208825" cy="646331"/>
          </a:xfrm>
          <a:prstGeom prst="rect">
            <a:avLst/>
          </a:prstGeom>
          <a:noFill/>
        </p:spPr>
        <p:txBody>
          <a:bodyPr wrap="square">
            <a:spAutoFit/>
          </a:bodyPr>
          <a:lstStyle/>
          <a:p>
            <a:r>
              <a:rPr lang="en-US" sz="900" b="1" i="0" dirty="0">
                <a:effectLst/>
              </a:rPr>
              <a:t>Source:</a:t>
            </a:r>
            <a:r>
              <a:rPr lang="en-US" sz="900" b="0" i="0" dirty="0">
                <a:effectLst/>
              </a:rPr>
              <a:t> A. G. Howard, M. Zhu, B. Chen, D. </a:t>
            </a:r>
            <a:r>
              <a:rPr lang="en-US" sz="900" b="0" i="0" dirty="0" err="1">
                <a:effectLst/>
              </a:rPr>
              <a:t>Kalenichenko</a:t>
            </a:r>
            <a:r>
              <a:rPr lang="en-US" sz="900" b="0" i="0" dirty="0">
                <a:effectLst/>
              </a:rPr>
              <a:t>, W. Wang, T. </a:t>
            </a:r>
            <a:r>
              <a:rPr lang="en-US" sz="900" b="0" i="0" dirty="0" err="1">
                <a:effectLst/>
              </a:rPr>
              <a:t>Weyand</a:t>
            </a:r>
            <a:r>
              <a:rPr lang="en-US" sz="900" b="0" i="0" dirty="0">
                <a:effectLst/>
              </a:rPr>
              <a:t>, M. </a:t>
            </a:r>
            <a:r>
              <a:rPr lang="en-US" sz="900" b="0" i="0" dirty="0" err="1">
                <a:effectLst/>
              </a:rPr>
              <a:t>Andreetto</a:t>
            </a:r>
            <a:r>
              <a:rPr lang="en-US" sz="900" b="0" i="0" dirty="0">
                <a:effectLst/>
              </a:rPr>
              <a:t>, and H. Adam, “</a:t>
            </a:r>
            <a:r>
              <a:rPr lang="en-US" sz="900" b="0" i="0" dirty="0" err="1">
                <a:effectLst/>
              </a:rPr>
              <a:t>Mobilenets</a:t>
            </a:r>
            <a:r>
              <a:rPr lang="en-US" sz="900" b="0" i="0" dirty="0">
                <a:effectLst/>
              </a:rPr>
              <a:t>: Efficient convolutional neural networks for mobile vision applications,” </a:t>
            </a:r>
            <a:r>
              <a:rPr lang="en-US" sz="900" b="0" i="0" dirty="0" err="1">
                <a:effectLst/>
              </a:rPr>
              <a:t>arXiv</a:t>
            </a:r>
            <a:r>
              <a:rPr lang="en-US" sz="900" b="0" i="0" dirty="0">
                <a:effectLst/>
              </a:rPr>
              <a:t> preprint arXiv:1704.04861, 2017.</a:t>
            </a:r>
            <a:endParaRPr lang="en-PK" sz="900" dirty="0"/>
          </a:p>
        </p:txBody>
      </p:sp>
    </p:spTree>
    <p:extLst>
      <p:ext uri="{BB962C8B-B14F-4D97-AF65-F5344CB8AC3E}">
        <p14:creationId xmlns:p14="http://schemas.microsoft.com/office/powerpoint/2010/main" val="323336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750"/>
                                        <p:tgtEl>
                                          <p:spTgt spid="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ppt_x"/>
                                          </p:val>
                                        </p:tav>
                                        <p:tav tm="100000">
                                          <p:val>
                                            <p:strVal val="#ppt_x"/>
                                          </p:val>
                                        </p:tav>
                                      </p:tavLst>
                                    </p:anim>
                                    <p:anim calcmode="lin" valueType="num">
                                      <p:cBhvr additive="base">
                                        <p:cTn id="11" dur="500" fill="hold"/>
                                        <p:tgtEl>
                                          <p:spTgt spid="11"/>
                                        </p:tgtEl>
                                        <p:attrNameLst>
                                          <p:attrName>ppt_y</p:attrName>
                                        </p:attrNameLst>
                                      </p:cBhvr>
                                      <p:tavLst>
                                        <p:tav tm="0">
                                          <p:val>
                                            <p:strVal val="1+#ppt_h/2"/>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75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diagram, screenshot, plot&#10;&#10;Description automatically generated">
            <a:extLst>
              <a:ext uri="{FF2B5EF4-FFF2-40B4-BE49-F238E27FC236}">
                <a16:creationId xmlns:a16="http://schemas.microsoft.com/office/drawing/2014/main" id="{D8220C1A-4AFF-CFE0-5493-01D0029C8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987" y="2871732"/>
            <a:ext cx="6692607" cy="2923891"/>
          </a:xfrm>
          <a:prstGeom prst="rect">
            <a:avLst/>
          </a:prstGeom>
        </p:spPr>
      </p:pic>
      <p:sp>
        <p:nvSpPr>
          <p:cNvPr id="3" name="TextBox 2">
            <a:extLst>
              <a:ext uri="{FF2B5EF4-FFF2-40B4-BE49-F238E27FC236}">
                <a16:creationId xmlns:a16="http://schemas.microsoft.com/office/drawing/2014/main" id="{E2AB748C-AC2A-8DE3-DEB6-D656242DAD32}"/>
              </a:ext>
            </a:extLst>
          </p:cNvPr>
          <p:cNvSpPr txBox="1"/>
          <p:nvPr/>
        </p:nvSpPr>
        <p:spPr>
          <a:xfrm>
            <a:off x="890555" y="1263721"/>
            <a:ext cx="8556317" cy="1477328"/>
          </a:xfrm>
          <a:prstGeom prst="rect">
            <a:avLst/>
          </a:prstGeom>
          <a:noFill/>
        </p:spPr>
        <p:txBody>
          <a:bodyPr wrap="none" rtlCol="0">
            <a:spAutoFit/>
          </a:bodyPr>
          <a:lstStyle/>
          <a:p>
            <a:pPr marL="285750" indent="-285750">
              <a:buFont typeface="Arial" panose="020B0604020202020204" pitchFamily="34" charset="0"/>
              <a:buChar char="•"/>
            </a:pPr>
            <a:r>
              <a:rPr lang="en-US" dirty="0"/>
              <a:t>Images are converted to RGB by replicating the same gray scale images along channels</a:t>
            </a:r>
          </a:p>
          <a:p>
            <a:pPr marL="285750" indent="-285750">
              <a:buFont typeface="Arial" panose="020B0604020202020204" pitchFamily="34" charset="0"/>
              <a:buChar char="•"/>
            </a:pPr>
            <a:r>
              <a:rPr lang="en-US" dirty="0"/>
              <a:t>Experiments : </a:t>
            </a:r>
          </a:p>
          <a:p>
            <a:pPr marL="742950" lvl="1" indent="-285750">
              <a:buFont typeface="Arial" panose="020B0604020202020204" pitchFamily="34" charset="0"/>
              <a:buChar char="•"/>
            </a:pPr>
            <a:r>
              <a:rPr lang="en-US" dirty="0"/>
              <a:t>All emotions</a:t>
            </a:r>
          </a:p>
          <a:p>
            <a:pPr marL="742950" lvl="1" indent="-285750">
              <a:buFont typeface="Arial" panose="020B0604020202020204" pitchFamily="34" charset="0"/>
              <a:buChar char="•"/>
            </a:pPr>
            <a:r>
              <a:rPr lang="en-US" dirty="0"/>
              <a:t>Top four emotions</a:t>
            </a:r>
          </a:p>
          <a:p>
            <a:endParaRPr lang="en-PK" dirty="0"/>
          </a:p>
        </p:txBody>
      </p:sp>
      <p:sp>
        <p:nvSpPr>
          <p:cNvPr id="4" name="TextBox 3">
            <a:extLst>
              <a:ext uri="{FF2B5EF4-FFF2-40B4-BE49-F238E27FC236}">
                <a16:creationId xmlns:a16="http://schemas.microsoft.com/office/drawing/2014/main" id="{8A302096-A59D-5A1E-6FB7-C22F0936052C}"/>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err="1"/>
              <a:t>MobileNet</a:t>
            </a:r>
            <a:endParaRPr lang="en-US" sz="3200" dirty="0"/>
          </a:p>
        </p:txBody>
      </p:sp>
      <p:sp>
        <p:nvSpPr>
          <p:cNvPr id="5" name="Slide Number Placeholder 4">
            <a:extLst>
              <a:ext uri="{FF2B5EF4-FFF2-40B4-BE49-F238E27FC236}">
                <a16:creationId xmlns:a16="http://schemas.microsoft.com/office/drawing/2014/main" id="{9A0378A9-5FE5-020D-597B-F3FC10F39B15}"/>
              </a:ext>
            </a:extLst>
          </p:cNvPr>
          <p:cNvSpPr>
            <a:spLocks noGrp="1"/>
          </p:cNvSpPr>
          <p:nvPr>
            <p:ph type="sldNum" sz="quarter" idx="12"/>
          </p:nvPr>
        </p:nvSpPr>
        <p:spPr/>
        <p:txBody>
          <a:bodyPr/>
          <a:lstStyle/>
          <a:p>
            <a:fld id="{B6B6B335-BA66-4D24-92C2-27886ABD77F8}" type="slidenum">
              <a:rPr lang="en-PK" smtClean="0"/>
              <a:t>23</a:t>
            </a:fld>
            <a:endParaRPr lang="en-PK"/>
          </a:p>
        </p:txBody>
      </p:sp>
    </p:spTree>
    <p:extLst>
      <p:ext uri="{BB962C8B-B14F-4D97-AF65-F5344CB8AC3E}">
        <p14:creationId xmlns:p14="http://schemas.microsoft.com/office/powerpoint/2010/main" val="1042879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DF0685-FA4F-A006-EF44-145B69AEC75B}"/>
              </a:ext>
            </a:extLst>
          </p:cNvPr>
          <p:cNvGrpSpPr/>
          <p:nvPr/>
        </p:nvGrpSpPr>
        <p:grpSpPr>
          <a:xfrm>
            <a:off x="3234911" y="1005934"/>
            <a:ext cx="4778237" cy="5444432"/>
            <a:chOff x="2146545" y="555676"/>
            <a:chExt cx="3699659" cy="4032148"/>
          </a:xfrm>
        </p:grpSpPr>
        <p:sp>
          <p:nvSpPr>
            <p:cNvPr id="5" name="Rectangle 4">
              <a:extLst>
                <a:ext uri="{FF2B5EF4-FFF2-40B4-BE49-F238E27FC236}">
                  <a16:creationId xmlns:a16="http://schemas.microsoft.com/office/drawing/2014/main" id="{17D8AA52-4D5E-BDC0-35FD-77388C0EFABF}"/>
                </a:ext>
              </a:extLst>
            </p:cNvPr>
            <p:cNvSpPr/>
            <p:nvPr/>
          </p:nvSpPr>
          <p:spPr>
            <a:xfrm>
              <a:off x="3270601" y="555676"/>
              <a:ext cx="1450396" cy="1849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Live Video</a:t>
              </a:r>
              <a:endParaRPr lang="en-PK" sz="1400" dirty="0"/>
            </a:p>
          </p:txBody>
        </p:sp>
        <p:sp>
          <p:nvSpPr>
            <p:cNvPr id="6" name="Rectangle 5">
              <a:extLst>
                <a:ext uri="{FF2B5EF4-FFF2-40B4-BE49-F238E27FC236}">
                  <a16:creationId xmlns:a16="http://schemas.microsoft.com/office/drawing/2014/main" id="{9F7299BE-98A2-D7B9-00AC-86CEB5154A67}"/>
                </a:ext>
              </a:extLst>
            </p:cNvPr>
            <p:cNvSpPr/>
            <p:nvPr/>
          </p:nvSpPr>
          <p:spPr>
            <a:xfrm>
              <a:off x="2146545" y="904472"/>
              <a:ext cx="3698511" cy="1849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Read a Frame/image</a:t>
              </a:r>
              <a:endParaRPr lang="en-PK" sz="1400" dirty="0"/>
            </a:p>
          </p:txBody>
        </p:sp>
        <p:sp>
          <p:nvSpPr>
            <p:cNvPr id="7" name="Rectangle 6">
              <a:extLst>
                <a:ext uri="{FF2B5EF4-FFF2-40B4-BE49-F238E27FC236}">
                  <a16:creationId xmlns:a16="http://schemas.microsoft.com/office/drawing/2014/main" id="{724CE588-8A12-7A54-C790-195BD6FB29C0}"/>
                </a:ext>
              </a:extLst>
            </p:cNvPr>
            <p:cNvSpPr/>
            <p:nvPr/>
          </p:nvSpPr>
          <p:spPr>
            <a:xfrm>
              <a:off x="2146546" y="3090977"/>
              <a:ext cx="3698511" cy="1849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Convert RGB image to the gray scale</a:t>
              </a:r>
              <a:endParaRPr lang="en-PK" sz="1400" dirty="0"/>
            </a:p>
          </p:txBody>
        </p:sp>
        <p:sp>
          <p:nvSpPr>
            <p:cNvPr id="8" name="Rectangle 7">
              <a:extLst>
                <a:ext uri="{FF2B5EF4-FFF2-40B4-BE49-F238E27FC236}">
                  <a16:creationId xmlns:a16="http://schemas.microsoft.com/office/drawing/2014/main" id="{6B735DAC-23F4-8FCE-C844-82D46E090870}"/>
                </a:ext>
              </a:extLst>
            </p:cNvPr>
            <p:cNvSpPr/>
            <p:nvPr/>
          </p:nvSpPr>
          <p:spPr>
            <a:xfrm>
              <a:off x="2147693" y="1259863"/>
              <a:ext cx="3698511" cy="1849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Haar Cascade Classifier</a:t>
              </a:r>
              <a:endParaRPr lang="en-PK" sz="1400" dirty="0"/>
            </a:p>
          </p:txBody>
        </p:sp>
        <p:sp>
          <p:nvSpPr>
            <p:cNvPr id="9" name="Rectangle 8">
              <a:extLst>
                <a:ext uri="{FF2B5EF4-FFF2-40B4-BE49-F238E27FC236}">
                  <a16:creationId xmlns:a16="http://schemas.microsoft.com/office/drawing/2014/main" id="{ABBB5D71-0E79-0E6A-C5DD-C69F81D66873}"/>
                </a:ext>
              </a:extLst>
            </p:cNvPr>
            <p:cNvSpPr/>
            <p:nvPr/>
          </p:nvSpPr>
          <p:spPr>
            <a:xfrm>
              <a:off x="2146548" y="1686594"/>
              <a:ext cx="3698511" cy="1849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Scan for facial features</a:t>
              </a:r>
              <a:endParaRPr lang="en-PK" sz="1400" dirty="0"/>
            </a:p>
          </p:txBody>
        </p:sp>
        <p:sp>
          <p:nvSpPr>
            <p:cNvPr id="10" name="Diamond 9">
              <a:extLst>
                <a:ext uri="{FF2B5EF4-FFF2-40B4-BE49-F238E27FC236}">
                  <a16:creationId xmlns:a16="http://schemas.microsoft.com/office/drawing/2014/main" id="{23ED9517-D89C-ECFD-3E25-DEBAC0EE29AD}"/>
                </a:ext>
              </a:extLst>
            </p:cNvPr>
            <p:cNvSpPr/>
            <p:nvPr/>
          </p:nvSpPr>
          <p:spPr>
            <a:xfrm>
              <a:off x="2986919" y="2053314"/>
              <a:ext cx="2017761" cy="386318"/>
            </a:xfrm>
            <a:prstGeom prst="diamon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Face detected?</a:t>
              </a:r>
              <a:endParaRPr lang="en-PK" sz="1400" dirty="0"/>
            </a:p>
          </p:txBody>
        </p:sp>
        <p:sp>
          <p:nvSpPr>
            <p:cNvPr id="11" name="Rectangle 10">
              <a:extLst>
                <a:ext uri="{FF2B5EF4-FFF2-40B4-BE49-F238E27FC236}">
                  <a16:creationId xmlns:a16="http://schemas.microsoft.com/office/drawing/2014/main" id="{8D3D7EE5-9EFF-D34A-CE1D-3E5D986A5E5C}"/>
                </a:ext>
              </a:extLst>
            </p:cNvPr>
            <p:cNvSpPr/>
            <p:nvPr/>
          </p:nvSpPr>
          <p:spPr>
            <a:xfrm>
              <a:off x="2146545" y="2660055"/>
              <a:ext cx="3698511" cy="1849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Extract face image</a:t>
              </a:r>
              <a:endParaRPr lang="en-PK" sz="1400" dirty="0"/>
            </a:p>
          </p:txBody>
        </p:sp>
        <p:sp>
          <p:nvSpPr>
            <p:cNvPr id="12" name="Rectangle 11">
              <a:extLst>
                <a:ext uri="{FF2B5EF4-FFF2-40B4-BE49-F238E27FC236}">
                  <a16:creationId xmlns:a16="http://schemas.microsoft.com/office/drawing/2014/main" id="{285A8524-9574-0D60-26BE-7D5B165469EE}"/>
                </a:ext>
              </a:extLst>
            </p:cNvPr>
            <p:cNvSpPr/>
            <p:nvPr/>
          </p:nvSpPr>
          <p:spPr>
            <a:xfrm>
              <a:off x="2999642" y="3445013"/>
              <a:ext cx="1992318" cy="46750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Deep CNN </a:t>
              </a:r>
              <a:endParaRPr lang="en-PK" sz="1400" dirty="0"/>
            </a:p>
          </p:txBody>
        </p:sp>
        <p:cxnSp>
          <p:nvCxnSpPr>
            <p:cNvPr id="13" name="Straight Arrow Connector 12">
              <a:extLst>
                <a:ext uri="{FF2B5EF4-FFF2-40B4-BE49-F238E27FC236}">
                  <a16:creationId xmlns:a16="http://schemas.microsoft.com/office/drawing/2014/main" id="{772D0D57-EEC0-16AE-D3D9-3BAC76BF453C}"/>
                </a:ext>
              </a:extLst>
            </p:cNvPr>
            <p:cNvCxnSpPr>
              <a:cxnSpLocks/>
              <a:stCxn id="7" idx="2"/>
              <a:endCxn id="12" idx="0"/>
            </p:cNvCxnSpPr>
            <p:nvPr/>
          </p:nvCxnSpPr>
          <p:spPr>
            <a:xfrm flipH="1">
              <a:off x="3995801" y="3275906"/>
              <a:ext cx="1" cy="169107"/>
            </a:xfrm>
            <a:prstGeom prst="straightConnector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sp>
          <p:nvSpPr>
            <p:cNvPr id="14" name="Rectangle 13">
              <a:extLst>
                <a:ext uri="{FF2B5EF4-FFF2-40B4-BE49-F238E27FC236}">
                  <a16:creationId xmlns:a16="http://schemas.microsoft.com/office/drawing/2014/main" id="{0B74194B-8F72-14AB-437D-855D72F48E4D}"/>
                </a:ext>
              </a:extLst>
            </p:cNvPr>
            <p:cNvSpPr/>
            <p:nvPr/>
          </p:nvSpPr>
          <p:spPr>
            <a:xfrm>
              <a:off x="2146546" y="4019966"/>
              <a:ext cx="3698511" cy="1849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Emotion Classification</a:t>
              </a:r>
              <a:endParaRPr lang="en-PK" sz="1400" dirty="0"/>
            </a:p>
          </p:txBody>
        </p:sp>
        <p:sp>
          <p:nvSpPr>
            <p:cNvPr id="15" name="Rectangle 14">
              <a:extLst>
                <a:ext uri="{FF2B5EF4-FFF2-40B4-BE49-F238E27FC236}">
                  <a16:creationId xmlns:a16="http://schemas.microsoft.com/office/drawing/2014/main" id="{C43B8556-456D-EF5F-0D06-B23C87449AAB}"/>
                </a:ext>
              </a:extLst>
            </p:cNvPr>
            <p:cNvSpPr/>
            <p:nvPr/>
          </p:nvSpPr>
          <p:spPr>
            <a:xfrm>
              <a:off x="2146545" y="4402895"/>
              <a:ext cx="3698511" cy="1849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Draw rectangle around face with emotion name </a:t>
              </a:r>
              <a:endParaRPr lang="en-PK" sz="1400" dirty="0"/>
            </a:p>
          </p:txBody>
        </p:sp>
        <p:cxnSp>
          <p:nvCxnSpPr>
            <p:cNvPr id="16" name="Connector: Elbow 15">
              <a:extLst>
                <a:ext uri="{FF2B5EF4-FFF2-40B4-BE49-F238E27FC236}">
                  <a16:creationId xmlns:a16="http://schemas.microsoft.com/office/drawing/2014/main" id="{D701BEC6-5BF8-6721-6372-7878473099E9}"/>
                </a:ext>
              </a:extLst>
            </p:cNvPr>
            <p:cNvCxnSpPr>
              <a:cxnSpLocks/>
              <a:stCxn id="10" idx="3"/>
              <a:endCxn id="5" idx="3"/>
            </p:cNvCxnSpPr>
            <p:nvPr/>
          </p:nvCxnSpPr>
          <p:spPr>
            <a:xfrm flipH="1" flipV="1">
              <a:off x="4720997" y="648141"/>
              <a:ext cx="283683" cy="1598332"/>
            </a:xfrm>
            <a:prstGeom prst="bentConnector3">
              <a:avLst>
                <a:gd name="adj1" fmla="val -37577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cxnSp>
          <p:nvCxnSpPr>
            <p:cNvPr id="17" name="Straight Arrow Connector 16">
              <a:extLst>
                <a:ext uri="{FF2B5EF4-FFF2-40B4-BE49-F238E27FC236}">
                  <a16:creationId xmlns:a16="http://schemas.microsoft.com/office/drawing/2014/main" id="{990A806E-407E-63F5-66FE-A66F7C9D949C}"/>
                </a:ext>
              </a:extLst>
            </p:cNvPr>
            <p:cNvCxnSpPr>
              <a:cxnSpLocks/>
              <a:stCxn id="10" idx="2"/>
              <a:endCxn id="11" idx="0"/>
            </p:cNvCxnSpPr>
            <p:nvPr/>
          </p:nvCxnSpPr>
          <p:spPr>
            <a:xfrm>
              <a:off x="3995800" y="2439632"/>
              <a:ext cx="1" cy="220423"/>
            </a:xfrm>
            <a:prstGeom prst="straightConnector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cxnSp>
          <p:nvCxnSpPr>
            <p:cNvPr id="18" name="Connector: Elbow 17">
              <a:extLst>
                <a:ext uri="{FF2B5EF4-FFF2-40B4-BE49-F238E27FC236}">
                  <a16:creationId xmlns:a16="http://schemas.microsoft.com/office/drawing/2014/main" id="{93B7112F-CB0F-B0A6-51BB-376C06272420}"/>
                </a:ext>
              </a:extLst>
            </p:cNvPr>
            <p:cNvCxnSpPr>
              <a:cxnSpLocks/>
              <a:stCxn id="15" idx="3"/>
              <a:endCxn id="5" idx="3"/>
            </p:cNvCxnSpPr>
            <p:nvPr/>
          </p:nvCxnSpPr>
          <p:spPr>
            <a:xfrm flipH="1" flipV="1">
              <a:off x="4720997" y="648141"/>
              <a:ext cx="1124059" cy="3847219"/>
            </a:xfrm>
            <a:prstGeom prst="bentConnector3">
              <a:avLst>
                <a:gd name="adj1" fmla="val -20337"/>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cxnSp>
          <p:nvCxnSpPr>
            <p:cNvPr id="19" name="Straight Arrow Connector 18">
              <a:extLst>
                <a:ext uri="{FF2B5EF4-FFF2-40B4-BE49-F238E27FC236}">
                  <a16:creationId xmlns:a16="http://schemas.microsoft.com/office/drawing/2014/main" id="{60429BCB-6DA4-313E-93F2-429EB3AB8B71}"/>
                </a:ext>
              </a:extLst>
            </p:cNvPr>
            <p:cNvCxnSpPr>
              <a:cxnSpLocks/>
              <a:stCxn id="5" idx="2"/>
              <a:endCxn id="6" idx="0"/>
            </p:cNvCxnSpPr>
            <p:nvPr/>
          </p:nvCxnSpPr>
          <p:spPr>
            <a:xfrm>
              <a:off x="3995799" y="740605"/>
              <a:ext cx="2" cy="163867"/>
            </a:xfrm>
            <a:prstGeom prst="straightConnector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cxnSp>
          <p:nvCxnSpPr>
            <p:cNvPr id="20" name="Straight Arrow Connector 19">
              <a:extLst>
                <a:ext uri="{FF2B5EF4-FFF2-40B4-BE49-F238E27FC236}">
                  <a16:creationId xmlns:a16="http://schemas.microsoft.com/office/drawing/2014/main" id="{F3A13050-7F03-E8B3-3A3F-E91F728D1781}"/>
                </a:ext>
              </a:extLst>
            </p:cNvPr>
            <p:cNvCxnSpPr>
              <a:cxnSpLocks/>
              <a:stCxn id="6" idx="2"/>
              <a:endCxn id="8" idx="0"/>
            </p:cNvCxnSpPr>
            <p:nvPr/>
          </p:nvCxnSpPr>
          <p:spPr>
            <a:xfrm>
              <a:off x="3995801" y="1089401"/>
              <a:ext cx="1148" cy="170462"/>
            </a:xfrm>
            <a:prstGeom prst="straightConnector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cxnSp>
          <p:nvCxnSpPr>
            <p:cNvPr id="21" name="Straight Arrow Connector 20">
              <a:extLst>
                <a:ext uri="{FF2B5EF4-FFF2-40B4-BE49-F238E27FC236}">
                  <a16:creationId xmlns:a16="http://schemas.microsoft.com/office/drawing/2014/main" id="{3281E3D9-3A4E-9FC1-30DA-67005EED4278}"/>
                </a:ext>
              </a:extLst>
            </p:cNvPr>
            <p:cNvCxnSpPr>
              <a:cxnSpLocks/>
              <a:stCxn id="8" idx="2"/>
              <a:endCxn id="9" idx="0"/>
            </p:cNvCxnSpPr>
            <p:nvPr/>
          </p:nvCxnSpPr>
          <p:spPr>
            <a:xfrm flipH="1">
              <a:off x="3995804" y="1444792"/>
              <a:ext cx="1145" cy="241802"/>
            </a:xfrm>
            <a:prstGeom prst="straightConnector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cxnSp>
          <p:nvCxnSpPr>
            <p:cNvPr id="22" name="Straight Arrow Connector 21">
              <a:extLst>
                <a:ext uri="{FF2B5EF4-FFF2-40B4-BE49-F238E27FC236}">
                  <a16:creationId xmlns:a16="http://schemas.microsoft.com/office/drawing/2014/main" id="{155F5E56-2CA4-7F1E-45A2-819F925B38FF}"/>
                </a:ext>
              </a:extLst>
            </p:cNvPr>
            <p:cNvCxnSpPr>
              <a:cxnSpLocks/>
              <a:stCxn id="9" idx="2"/>
              <a:endCxn id="10" idx="0"/>
            </p:cNvCxnSpPr>
            <p:nvPr/>
          </p:nvCxnSpPr>
          <p:spPr>
            <a:xfrm flipH="1">
              <a:off x="3995800" y="1871523"/>
              <a:ext cx="4" cy="181791"/>
            </a:xfrm>
            <a:prstGeom prst="straightConnector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cxnSp>
          <p:nvCxnSpPr>
            <p:cNvPr id="23" name="Straight Arrow Connector 22">
              <a:extLst>
                <a:ext uri="{FF2B5EF4-FFF2-40B4-BE49-F238E27FC236}">
                  <a16:creationId xmlns:a16="http://schemas.microsoft.com/office/drawing/2014/main" id="{FBBA1220-6E29-25B7-51F4-07EE731D217B}"/>
                </a:ext>
              </a:extLst>
            </p:cNvPr>
            <p:cNvCxnSpPr>
              <a:cxnSpLocks/>
              <a:stCxn id="11" idx="2"/>
              <a:endCxn id="7" idx="0"/>
            </p:cNvCxnSpPr>
            <p:nvPr/>
          </p:nvCxnSpPr>
          <p:spPr>
            <a:xfrm>
              <a:off x="3995801" y="2844984"/>
              <a:ext cx="1" cy="245993"/>
            </a:xfrm>
            <a:prstGeom prst="straightConnector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cxnSp>
          <p:nvCxnSpPr>
            <p:cNvPr id="24" name="Straight Arrow Connector 23">
              <a:extLst>
                <a:ext uri="{FF2B5EF4-FFF2-40B4-BE49-F238E27FC236}">
                  <a16:creationId xmlns:a16="http://schemas.microsoft.com/office/drawing/2014/main" id="{8E3BF3B1-065A-BF50-CA08-20398E4C122A}"/>
                </a:ext>
              </a:extLst>
            </p:cNvPr>
            <p:cNvCxnSpPr>
              <a:cxnSpLocks/>
              <a:stCxn id="12" idx="2"/>
              <a:endCxn id="14" idx="0"/>
            </p:cNvCxnSpPr>
            <p:nvPr/>
          </p:nvCxnSpPr>
          <p:spPr>
            <a:xfrm>
              <a:off x="3995801" y="3912521"/>
              <a:ext cx="1" cy="107445"/>
            </a:xfrm>
            <a:prstGeom prst="straightConnector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cxnSp>
          <p:nvCxnSpPr>
            <p:cNvPr id="25" name="Straight Arrow Connector 24">
              <a:extLst>
                <a:ext uri="{FF2B5EF4-FFF2-40B4-BE49-F238E27FC236}">
                  <a16:creationId xmlns:a16="http://schemas.microsoft.com/office/drawing/2014/main" id="{757FCEAD-EA29-EFAF-F56B-0E4069E8C540}"/>
                </a:ext>
              </a:extLst>
            </p:cNvPr>
            <p:cNvCxnSpPr>
              <a:cxnSpLocks/>
              <a:stCxn id="14" idx="2"/>
              <a:endCxn id="15" idx="0"/>
            </p:cNvCxnSpPr>
            <p:nvPr/>
          </p:nvCxnSpPr>
          <p:spPr>
            <a:xfrm flipH="1">
              <a:off x="3995801" y="4204895"/>
              <a:ext cx="1" cy="198000"/>
            </a:xfrm>
            <a:prstGeom prst="straightConnector1">
              <a:avLst/>
            </a:prstGeom>
            <a:ln>
              <a:solidFill>
                <a:schemeClr val="tx1"/>
              </a:solidFill>
              <a:tailEnd type="triangle"/>
            </a:ln>
          </p:spPr>
          <p:style>
            <a:lnRef idx="2">
              <a:schemeClr val="accent3"/>
            </a:lnRef>
            <a:fillRef idx="1">
              <a:schemeClr val="lt1"/>
            </a:fillRef>
            <a:effectRef idx="0">
              <a:schemeClr val="accent3"/>
            </a:effectRef>
            <a:fontRef idx="minor">
              <a:schemeClr val="dk1"/>
            </a:fontRef>
          </p:style>
        </p:cxnSp>
        <p:sp>
          <p:nvSpPr>
            <p:cNvPr id="26" name="TextBox 25">
              <a:extLst>
                <a:ext uri="{FF2B5EF4-FFF2-40B4-BE49-F238E27FC236}">
                  <a16:creationId xmlns:a16="http://schemas.microsoft.com/office/drawing/2014/main" id="{1A0BEAE7-9F15-CAF0-0E50-FFE4252B1D2F}"/>
                </a:ext>
              </a:extLst>
            </p:cNvPr>
            <p:cNvSpPr txBox="1"/>
            <p:nvPr/>
          </p:nvSpPr>
          <p:spPr>
            <a:xfrm>
              <a:off x="5091122" y="1929300"/>
              <a:ext cx="232345" cy="22794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1400" dirty="0"/>
                <a:t>N</a:t>
              </a:r>
              <a:endParaRPr lang="en-PK" sz="1400" dirty="0"/>
            </a:p>
          </p:txBody>
        </p:sp>
        <p:sp>
          <p:nvSpPr>
            <p:cNvPr id="27" name="TextBox 26">
              <a:extLst>
                <a:ext uri="{FF2B5EF4-FFF2-40B4-BE49-F238E27FC236}">
                  <a16:creationId xmlns:a16="http://schemas.microsoft.com/office/drawing/2014/main" id="{CA9A761C-08AB-0882-3643-6EB1D84EA4F0}"/>
                </a:ext>
              </a:extLst>
            </p:cNvPr>
            <p:cNvSpPr txBox="1"/>
            <p:nvPr/>
          </p:nvSpPr>
          <p:spPr>
            <a:xfrm>
              <a:off x="3994652" y="2440693"/>
              <a:ext cx="211246" cy="22794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1400" dirty="0"/>
                <a:t>Y</a:t>
              </a:r>
              <a:endParaRPr lang="en-PK" sz="1400" dirty="0"/>
            </a:p>
          </p:txBody>
        </p:sp>
      </p:grpSp>
      <p:sp>
        <p:nvSpPr>
          <p:cNvPr id="29" name="TextBox 28">
            <a:extLst>
              <a:ext uri="{FF2B5EF4-FFF2-40B4-BE49-F238E27FC236}">
                <a16:creationId xmlns:a16="http://schemas.microsoft.com/office/drawing/2014/main" id="{8FBC08CE-3080-B75E-70D8-DCFCA2BE25BE}"/>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Real Time Emotion Recognition</a:t>
            </a:r>
          </a:p>
        </p:txBody>
      </p:sp>
      <p:sp>
        <p:nvSpPr>
          <p:cNvPr id="2" name="Slide Number Placeholder 1">
            <a:extLst>
              <a:ext uri="{FF2B5EF4-FFF2-40B4-BE49-F238E27FC236}">
                <a16:creationId xmlns:a16="http://schemas.microsoft.com/office/drawing/2014/main" id="{65F0D8F8-AF76-BDB9-73AD-1C19B52C8593}"/>
              </a:ext>
            </a:extLst>
          </p:cNvPr>
          <p:cNvSpPr>
            <a:spLocks noGrp="1"/>
          </p:cNvSpPr>
          <p:nvPr>
            <p:ph type="sldNum" sz="quarter" idx="12"/>
          </p:nvPr>
        </p:nvSpPr>
        <p:spPr/>
        <p:txBody>
          <a:bodyPr/>
          <a:lstStyle/>
          <a:p>
            <a:fld id="{B6B6B335-BA66-4D24-92C2-27886ABD77F8}" type="slidenum">
              <a:rPr lang="en-PK" smtClean="0"/>
              <a:t>24</a:t>
            </a:fld>
            <a:endParaRPr lang="en-PK"/>
          </a:p>
        </p:txBody>
      </p:sp>
    </p:spTree>
    <p:extLst>
      <p:ext uri="{BB962C8B-B14F-4D97-AF65-F5344CB8AC3E}">
        <p14:creationId xmlns:p14="http://schemas.microsoft.com/office/powerpoint/2010/main" val="1486665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D8DDC4-E448-834F-6A6C-6E68A24A9DEA}"/>
              </a:ext>
            </a:extLst>
          </p:cNvPr>
          <p:cNvSpPr>
            <a:spLocks noGrp="1"/>
          </p:cNvSpPr>
          <p:nvPr>
            <p:ph type="sldNum" sz="quarter" idx="12"/>
          </p:nvPr>
        </p:nvSpPr>
        <p:spPr/>
        <p:txBody>
          <a:bodyPr/>
          <a:lstStyle/>
          <a:p>
            <a:fld id="{B6B6B335-BA66-4D24-92C2-27886ABD77F8}" type="slidenum">
              <a:rPr lang="en-PK" smtClean="0"/>
              <a:t>25</a:t>
            </a:fld>
            <a:endParaRPr lang="en-PK" dirty="0"/>
          </a:p>
        </p:txBody>
      </p:sp>
      <p:sp>
        <p:nvSpPr>
          <p:cNvPr id="3" name="TextBox 2">
            <a:extLst>
              <a:ext uri="{FF2B5EF4-FFF2-40B4-BE49-F238E27FC236}">
                <a16:creationId xmlns:a16="http://schemas.microsoft.com/office/drawing/2014/main" id="{947318E5-7574-E54F-E80F-1739AC97E929}"/>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Model Evaluation and Metrics</a:t>
            </a:r>
          </a:p>
        </p:txBody>
      </p:sp>
      <p:pic>
        <p:nvPicPr>
          <p:cNvPr id="1026" name="Picture 2" descr="Understanding Confusion Matrix | by Sarang Narkhede | Towards Data Science">
            <a:extLst>
              <a:ext uri="{FF2B5EF4-FFF2-40B4-BE49-F238E27FC236}">
                <a16:creationId xmlns:a16="http://schemas.microsoft.com/office/drawing/2014/main" id="{4E0939A4-2D9A-04AF-C1F3-C1013E88B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812" y="2694321"/>
            <a:ext cx="3286874" cy="246515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C7F9A206-BB90-A12F-6EB1-0E337C40CACD}"/>
              </a:ext>
            </a:extLst>
          </p:cNvPr>
          <p:cNvSpPr txBox="1">
            <a:spLocks/>
          </p:cNvSpPr>
          <p:nvPr/>
        </p:nvSpPr>
        <p:spPr>
          <a:xfrm>
            <a:off x="890555" y="674748"/>
            <a:ext cx="9558263" cy="2676671"/>
          </a:xfrm>
          <a:prstGeom prst="rect">
            <a:avLst/>
          </a:prstGeom>
        </p:spPr>
        <p:txBody>
          <a:bodyPr wrap="square"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Font typeface="Wingdings" panose="05000000000000000000" pitchFamily="2" charset="2"/>
              <a:buChar char="v"/>
            </a:pPr>
            <a:r>
              <a:rPr lang="en-US" sz="1600" b="0" i="0" dirty="0">
                <a:effectLst/>
              </a:rPr>
              <a:t>Loss Curves</a:t>
            </a:r>
          </a:p>
          <a:p>
            <a:pPr algn="l">
              <a:lnSpc>
                <a:spcPct val="150000"/>
              </a:lnSpc>
              <a:buFont typeface="Wingdings" panose="05000000000000000000" pitchFamily="2" charset="2"/>
              <a:buChar char="v"/>
            </a:pPr>
            <a:r>
              <a:rPr lang="en-US" sz="1600" b="0" i="0" dirty="0">
                <a:effectLst/>
              </a:rPr>
              <a:t>Classification outcomes:</a:t>
            </a:r>
          </a:p>
          <a:p>
            <a:pPr lvl="1">
              <a:lnSpc>
                <a:spcPct val="150000"/>
              </a:lnSpc>
              <a:buFont typeface="Wingdings" panose="05000000000000000000" pitchFamily="2" charset="2"/>
              <a:buChar char="§"/>
            </a:pPr>
            <a:r>
              <a:rPr lang="en-US" sz="1600" b="0" i="0" dirty="0">
                <a:effectLst/>
              </a:rPr>
              <a:t>True Positives (TP), False Positives (FP), True Negatives (TN), False Negatives (FN)</a:t>
            </a:r>
            <a:endParaRPr lang="en-US" sz="1600" b="1" dirty="0"/>
          </a:p>
          <a:p>
            <a:pPr>
              <a:lnSpc>
                <a:spcPct val="150000"/>
              </a:lnSpc>
              <a:spcAft>
                <a:spcPts val="600"/>
              </a:spcAft>
              <a:buFont typeface="Wingdings" panose="05000000000000000000" pitchFamily="2" charset="2"/>
              <a:buChar char="v"/>
            </a:pPr>
            <a:r>
              <a:rPr lang="en-US" sz="1600" dirty="0"/>
              <a:t>Confusion Matrix</a:t>
            </a:r>
          </a:p>
        </p:txBody>
      </p:sp>
      <p:sp>
        <p:nvSpPr>
          <p:cNvPr id="7" name="TextBox 6">
            <a:extLst>
              <a:ext uri="{FF2B5EF4-FFF2-40B4-BE49-F238E27FC236}">
                <a16:creationId xmlns:a16="http://schemas.microsoft.com/office/drawing/2014/main" id="{96C11098-0834-29F6-88E7-C6BA5DE17D87}"/>
              </a:ext>
            </a:extLst>
          </p:cNvPr>
          <p:cNvSpPr txBox="1"/>
          <p:nvPr/>
        </p:nvSpPr>
        <p:spPr>
          <a:xfrm>
            <a:off x="890555" y="5428093"/>
            <a:ext cx="8294542" cy="423449"/>
          </a:xfrm>
          <a:prstGeom prst="rect">
            <a:avLst/>
          </a:prstGeom>
          <a:noFill/>
        </p:spPr>
        <p:txBody>
          <a:bodyPr wrap="square">
            <a:spAutoFit/>
          </a:bodyPr>
          <a:lstStyle/>
          <a:p>
            <a:pPr>
              <a:lnSpc>
                <a:spcPct val="150000"/>
              </a:lnSpc>
              <a:spcAft>
                <a:spcPts val="600"/>
              </a:spcAft>
              <a:buFont typeface="Wingdings" panose="05000000000000000000" pitchFamily="2" charset="2"/>
              <a:buChar char="v"/>
            </a:pPr>
            <a:r>
              <a:rPr lang="en-US" sz="1600" dirty="0"/>
              <a:t>Accuracy: Ratio of correctly classified instances of all classes to the total number of samples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19E634-4530-2891-9DFF-4F9196D732F8}"/>
                  </a:ext>
                </a:extLst>
              </p:cNvPr>
              <p:cNvSpPr txBox="1"/>
              <p:nvPr/>
            </p:nvSpPr>
            <p:spPr>
              <a:xfrm>
                <a:off x="3750713" y="6079351"/>
                <a:ext cx="3402470"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PK" dirty="0"/>
              </a:p>
            </p:txBody>
          </p:sp>
        </mc:Choice>
        <mc:Fallback xmlns="">
          <p:sp>
            <p:nvSpPr>
              <p:cNvPr id="8" name="TextBox 7">
                <a:extLst>
                  <a:ext uri="{FF2B5EF4-FFF2-40B4-BE49-F238E27FC236}">
                    <a16:creationId xmlns:a16="http://schemas.microsoft.com/office/drawing/2014/main" id="{BD19E634-4530-2891-9DFF-4F9196D732F8}"/>
                  </a:ext>
                </a:extLst>
              </p:cNvPr>
              <p:cNvSpPr txBox="1">
                <a:spLocks noRot="1" noChangeAspect="1" noMove="1" noResize="1" noEditPoints="1" noAdjustHandles="1" noChangeArrowheads="1" noChangeShapeType="1" noTextEdit="1"/>
              </p:cNvSpPr>
              <p:nvPr/>
            </p:nvSpPr>
            <p:spPr>
              <a:xfrm>
                <a:off x="3750713" y="6079351"/>
                <a:ext cx="3402470" cy="523157"/>
              </a:xfrm>
              <a:prstGeom prst="rect">
                <a:avLst/>
              </a:prstGeom>
              <a:blipFill>
                <a:blip r:embed="rId4"/>
                <a:stretch>
                  <a:fillRect/>
                </a:stretch>
              </a:blipFill>
            </p:spPr>
            <p:txBody>
              <a:bodyPr/>
              <a:lstStyle/>
              <a:p>
                <a:r>
                  <a:rPr lang="en-PK">
                    <a:noFill/>
                  </a:rPr>
                  <a:t> </a:t>
                </a:r>
              </a:p>
            </p:txBody>
          </p:sp>
        </mc:Fallback>
      </mc:AlternateContent>
    </p:spTree>
    <p:extLst>
      <p:ext uri="{BB962C8B-B14F-4D97-AF65-F5344CB8AC3E}">
        <p14:creationId xmlns:p14="http://schemas.microsoft.com/office/powerpoint/2010/main" val="88075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500"/>
                                        <p:tgtEl>
                                          <p:spTgt spid="5">
                                            <p:txEl>
                                              <p:pRg st="3" end="3"/>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wipe(left)">
                                      <p:cBhvr>
                                        <p:cTn id="23" dur="5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ppt_y</p:attrName>
                                        </p:attrNameLst>
                                      </p:cBhvr>
                                      <p:tavLst>
                                        <p:tav tm="0">
                                          <p:val>
                                            <p:strVal val="#ppt_y+#ppt_h*1.125000"/>
                                          </p:val>
                                        </p:tav>
                                        <p:tav tm="100000">
                                          <p:val>
                                            <p:strVal val="#ppt_y"/>
                                          </p:val>
                                        </p:tav>
                                      </p:tavLst>
                                    </p:anim>
                                    <p:animEffect transition="in" filter="wipe(up)">
                                      <p:cBhvr>
                                        <p:cTn id="29" dur="500"/>
                                        <p:tgtEl>
                                          <p:spTgt spid="7"/>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ppt_y</p:attrName>
                                        </p:attrNameLst>
                                      </p:cBhvr>
                                      <p:tavLst>
                                        <p:tav tm="0">
                                          <p:val>
                                            <p:strVal val="#ppt_y+#ppt_h*1.125000"/>
                                          </p:val>
                                        </p:tav>
                                        <p:tav tm="100000">
                                          <p:val>
                                            <p:strVal val="#ppt_y"/>
                                          </p:val>
                                        </p:tav>
                                      </p:tavLst>
                                    </p:anim>
                                    <p:animEffect transition="in" filter="wipe(up)">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P spid="8" grpId="0"/>
    </p:bldLst>
  </p:timing>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9AE0E5D-58F7-3D88-695E-2F5303E8B4D7}"/>
              </a:ext>
            </a:extLst>
          </p:cNvPr>
          <p:cNvGrpSpPr/>
          <p:nvPr/>
        </p:nvGrpSpPr>
        <p:grpSpPr>
          <a:xfrm>
            <a:off x="600589" y="551749"/>
            <a:ext cx="10598242" cy="5754502"/>
            <a:chOff x="42412" y="51404"/>
            <a:chExt cx="8999647" cy="5016689"/>
          </a:xfrm>
        </p:grpSpPr>
        <p:pic>
          <p:nvPicPr>
            <p:cNvPr id="6" name="Picture 5">
              <a:extLst>
                <a:ext uri="{FF2B5EF4-FFF2-40B4-BE49-F238E27FC236}">
                  <a16:creationId xmlns:a16="http://schemas.microsoft.com/office/drawing/2014/main" id="{A08324A1-DC59-BF07-F6C4-9C0375BD1C5C}"/>
                </a:ext>
              </a:extLst>
            </p:cNvPr>
            <p:cNvPicPr>
              <a:picLocks noChangeAspect="1"/>
            </p:cNvPicPr>
            <p:nvPr/>
          </p:nvPicPr>
          <p:blipFill>
            <a:blip r:embed="rId2"/>
            <a:stretch>
              <a:fillRect/>
            </a:stretch>
          </p:blipFill>
          <p:spPr>
            <a:xfrm>
              <a:off x="431077" y="271252"/>
              <a:ext cx="590378" cy="563338"/>
            </a:xfrm>
            <a:prstGeom prst="rect">
              <a:avLst/>
            </a:prstGeom>
          </p:spPr>
        </p:pic>
        <p:sp>
          <p:nvSpPr>
            <p:cNvPr id="7" name="TextBox 6">
              <a:extLst>
                <a:ext uri="{FF2B5EF4-FFF2-40B4-BE49-F238E27FC236}">
                  <a16:creationId xmlns:a16="http://schemas.microsoft.com/office/drawing/2014/main" id="{D2221B4D-5722-6A18-D091-AA861B0DAB5D}"/>
                </a:ext>
              </a:extLst>
            </p:cNvPr>
            <p:cNvSpPr txBox="1"/>
            <p:nvPr/>
          </p:nvSpPr>
          <p:spPr>
            <a:xfrm>
              <a:off x="265696" y="63430"/>
              <a:ext cx="998991" cy="246221"/>
            </a:xfrm>
            <a:prstGeom prst="rect">
              <a:avLst/>
            </a:prstGeom>
            <a:noFill/>
          </p:spPr>
          <p:txBody>
            <a:bodyPr wrap="none" rtlCol="0">
              <a:spAutoFit/>
            </a:bodyPr>
            <a:lstStyle/>
            <a:p>
              <a:r>
                <a:rPr lang="en-US" sz="1000" dirty="0"/>
                <a:t>FER-2013 Train</a:t>
              </a:r>
              <a:endParaRPr lang="en-PK" sz="1000" dirty="0"/>
            </a:p>
          </p:txBody>
        </p:sp>
        <p:sp>
          <p:nvSpPr>
            <p:cNvPr id="8" name="Rectangle 7">
              <a:extLst>
                <a:ext uri="{FF2B5EF4-FFF2-40B4-BE49-F238E27FC236}">
                  <a16:creationId xmlns:a16="http://schemas.microsoft.com/office/drawing/2014/main" id="{466750F0-C5E8-7E09-A4A6-32C5BE289CD8}"/>
                </a:ext>
              </a:extLst>
            </p:cNvPr>
            <p:cNvSpPr/>
            <p:nvPr/>
          </p:nvSpPr>
          <p:spPr>
            <a:xfrm>
              <a:off x="366164" y="1318724"/>
              <a:ext cx="597053" cy="495733"/>
            </a:xfrm>
            <a:prstGeom prst="rect">
              <a:avLst/>
            </a:prstGeom>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t>Shallow/ Deep CNN</a:t>
              </a:r>
              <a:endParaRPr lang="en-PK" sz="1000" dirty="0"/>
            </a:p>
          </p:txBody>
        </p:sp>
        <p:sp>
          <p:nvSpPr>
            <p:cNvPr id="9" name="Arrow: Right 8">
              <a:extLst>
                <a:ext uri="{FF2B5EF4-FFF2-40B4-BE49-F238E27FC236}">
                  <a16:creationId xmlns:a16="http://schemas.microsoft.com/office/drawing/2014/main" id="{B3E26003-9B0A-70D9-A1B2-5C5BC8432D7A}"/>
                </a:ext>
              </a:extLst>
            </p:cNvPr>
            <p:cNvSpPr/>
            <p:nvPr/>
          </p:nvSpPr>
          <p:spPr>
            <a:xfrm>
              <a:off x="1064768" y="1318725"/>
              <a:ext cx="1797017" cy="495733"/>
            </a:xfrm>
            <a:prstGeom prst="rightArrow">
              <a:avLst/>
            </a:prstGeom>
            <a:solidFill>
              <a:schemeClr val="accent2">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solidFill>
                    <a:schemeClr val="tx1"/>
                  </a:solidFill>
                </a:rPr>
                <a:t>Training</a:t>
              </a:r>
              <a:endParaRPr lang="en-PK" sz="1000" dirty="0">
                <a:solidFill>
                  <a:schemeClr val="tx1"/>
                </a:solidFill>
              </a:endParaRPr>
            </a:p>
          </p:txBody>
        </p:sp>
        <p:sp>
          <p:nvSpPr>
            <p:cNvPr id="10" name="Rectangle 9">
              <a:extLst>
                <a:ext uri="{FF2B5EF4-FFF2-40B4-BE49-F238E27FC236}">
                  <a16:creationId xmlns:a16="http://schemas.microsoft.com/office/drawing/2014/main" id="{EE2C54FC-B265-FA9F-CDB4-00FF5A288D1B}"/>
                </a:ext>
              </a:extLst>
            </p:cNvPr>
            <p:cNvSpPr/>
            <p:nvPr/>
          </p:nvSpPr>
          <p:spPr>
            <a:xfrm>
              <a:off x="1644574" y="431884"/>
              <a:ext cx="1298604" cy="2462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dirty="0"/>
                <a:t>ImageDataGenerator</a:t>
              </a:r>
              <a:endParaRPr lang="en-PK" sz="1000" dirty="0"/>
            </a:p>
          </p:txBody>
        </p:sp>
        <p:cxnSp>
          <p:nvCxnSpPr>
            <p:cNvPr id="11" name="Straight Arrow Connector 10">
              <a:extLst>
                <a:ext uri="{FF2B5EF4-FFF2-40B4-BE49-F238E27FC236}">
                  <a16:creationId xmlns:a16="http://schemas.microsoft.com/office/drawing/2014/main" id="{7CF963C4-6AA9-74AE-264E-FDB36F9219D2}"/>
                </a:ext>
              </a:extLst>
            </p:cNvPr>
            <p:cNvCxnSpPr>
              <a:cxnSpLocks/>
            </p:cNvCxnSpPr>
            <p:nvPr/>
          </p:nvCxnSpPr>
          <p:spPr>
            <a:xfrm>
              <a:off x="1021455" y="552921"/>
              <a:ext cx="623119" cy="20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Connector: Elbow 11">
              <a:extLst>
                <a:ext uri="{FF2B5EF4-FFF2-40B4-BE49-F238E27FC236}">
                  <a16:creationId xmlns:a16="http://schemas.microsoft.com/office/drawing/2014/main" id="{B705F7C0-8593-C2F5-74A1-82DBFF6B00CD}"/>
                </a:ext>
              </a:extLst>
            </p:cNvPr>
            <p:cNvCxnSpPr>
              <a:cxnSpLocks/>
            </p:cNvCxnSpPr>
            <p:nvPr/>
          </p:nvCxnSpPr>
          <p:spPr>
            <a:xfrm>
              <a:off x="1021455" y="552921"/>
              <a:ext cx="359061" cy="88891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C9A75D1-F4ED-ED9F-9FA5-40F035A1AD33}"/>
                </a:ext>
              </a:extLst>
            </p:cNvPr>
            <p:cNvCxnSpPr>
              <a:cxnSpLocks/>
            </p:cNvCxnSpPr>
            <p:nvPr/>
          </p:nvCxnSpPr>
          <p:spPr>
            <a:xfrm>
              <a:off x="2177608" y="678105"/>
              <a:ext cx="0" cy="7637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3C4899C6-CAD7-83AB-D3D3-D2C67F97D5E8}"/>
                </a:ext>
              </a:extLst>
            </p:cNvPr>
            <p:cNvSpPr txBox="1"/>
            <p:nvPr/>
          </p:nvSpPr>
          <p:spPr>
            <a:xfrm>
              <a:off x="2177608" y="947279"/>
              <a:ext cx="1067921" cy="246221"/>
            </a:xfrm>
            <a:prstGeom prst="rect">
              <a:avLst/>
            </a:prstGeom>
            <a:noFill/>
          </p:spPr>
          <p:txBody>
            <a:bodyPr wrap="none" rtlCol="0">
              <a:spAutoFit/>
            </a:bodyPr>
            <a:lstStyle/>
            <a:p>
              <a:r>
                <a:rPr lang="en-US" sz="1000" dirty="0"/>
                <a:t>Augmented Data</a:t>
              </a:r>
              <a:endParaRPr lang="en-PK" sz="1000" dirty="0"/>
            </a:p>
          </p:txBody>
        </p:sp>
        <p:sp>
          <p:nvSpPr>
            <p:cNvPr id="15" name="TextBox 14">
              <a:extLst>
                <a:ext uri="{FF2B5EF4-FFF2-40B4-BE49-F238E27FC236}">
                  <a16:creationId xmlns:a16="http://schemas.microsoft.com/office/drawing/2014/main" id="{F3B0DEEF-D2CA-495C-D9B3-A9C13D8148C5}"/>
                </a:ext>
              </a:extLst>
            </p:cNvPr>
            <p:cNvSpPr txBox="1"/>
            <p:nvPr/>
          </p:nvSpPr>
          <p:spPr>
            <a:xfrm>
              <a:off x="1224524" y="1902877"/>
              <a:ext cx="2317701" cy="252890"/>
            </a:xfrm>
            <a:prstGeom prst="rect">
              <a:avLst/>
            </a:prstGeom>
            <a:noFill/>
          </p:spPr>
          <p:txBody>
            <a:bodyPr wrap="square" rtlCol="0">
              <a:spAutoFit/>
            </a:bodyPr>
            <a:lstStyle/>
            <a:p>
              <a:pPr algn="ctr"/>
              <a:r>
                <a:rPr lang="en-US" sz="1000" dirty="0"/>
                <a:t>Hyperparameter Tuning</a:t>
              </a:r>
              <a:endParaRPr lang="en-PK" sz="1000" dirty="0"/>
            </a:p>
          </p:txBody>
        </p:sp>
        <p:sp>
          <p:nvSpPr>
            <p:cNvPr id="16" name="Rectangle 15">
              <a:extLst>
                <a:ext uri="{FF2B5EF4-FFF2-40B4-BE49-F238E27FC236}">
                  <a16:creationId xmlns:a16="http://schemas.microsoft.com/office/drawing/2014/main" id="{0D5CF8D6-EE2E-D6A4-983A-2E8595844541}"/>
                </a:ext>
              </a:extLst>
            </p:cNvPr>
            <p:cNvSpPr/>
            <p:nvPr/>
          </p:nvSpPr>
          <p:spPr>
            <a:xfrm>
              <a:off x="1141743" y="2178022"/>
              <a:ext cx="1451612" cy="2437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dirty="0"/>
                <a:t>Learning Rate Scheduler</a:t>
              </a:r>
              <a:endParaRPr lang="en-PK" sz="1000" dirty="0"/>
            </a:p>
          </p:txBody>
        </p:sp>
        <p:cxnSp>
          <p:nvCxnSpPr>
            <p:cNvPr id="17" name="Straight Arrow Connector 16">
              <a:extLst>
                <a:ext uri="{FF2B5EF4-FFF2-40B4-BE49-F238E27FC236}">
                  <a16:creationId xmlns:a16="http://schemas.microsoft.com/office/drawing/2014/main" id="{13FF19DD-7447-1F19-699C-C2CEDDCC05F2}"/>
                </a:ext>
              </a:extLst>
            </p:cNvPr>
            <p:cNvCxnSpPr>
              <a:cxnSpLocks/>
            </p:cNvCxnSpPr>
            <p:nvPr/>
          </p:nvCxnSpPr>
          <p:spPr>
            <a:xfrm flipV="1">
              <a:off x="1644574" y="1678640"/>
              <a:ext cx="0" cy="4993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5000902A-53EE-1E34-5B42-DD8C773A9C73}"/>
                </a:ext>
              </a:extLst>
            </p:cNvPr>
            <p:cNvSpPr txBox="1"/>
            <p:nvPr/>
          </p:nvSpPr>
          <p:spPr>
            <a:xfrm>
              <a:off x="571638" y="939079"/>
              <a:ext cx="862737" cy="246221"/>
            </a:xfrm>
            <a:prstGeom prst="rect">
              <a:avLst/>
            </a:prstGeom>
            <a:noFill/>
          </p:spPr>
          <p:txBody>
            <a:bodyPr wrap="none" rtlCol="0">
              <a:spAutoFit/>
            </a:bodyPr>
            <a:lstStyle/>
            <a:p>
              <a:r>
                <a:rPr lang="en-US" sz="1000" dirty="0"/>
                <a:t>Original Data</a:t>
              </a:r>
              <a:endParaRPr lang="en-PK" sz="1000" dirty="0"/>
            </a:p>
          </p:txBody>
        </p:sp>
        <p:sp>
          <p:nvSpPr>
            <p:cNvPr id="19" name="Rectangle 18">
              <a:extLst>
                <a:ext uri="{FF2B5EF4-FFF2-40B4-BE49-F238E27FC236}">
                  <a16:creationId xmlns:a16="http://schemas.microsoft.com/office/drawing/2014/main" id="{73766728-3441-CC4C-483F-83C5B2121C0A}"/>
                </a:ext>
              </a:extLst>
            </p:cNvPr>
            <p:cNvSpPr/>
            <p:nvPr/>
          </p:nvSpPr>
          <p:spPr>
            <a:xfrm>
              <a:off x="2902922" y="1308030"/>
              <a:ext cx="597053" cy="495733"/>
            </a:xfrm>
            <a:prstGeom prst="rect">
              <a:avLst/>
            </a:prstGeom>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t>Trained FER  Model</a:t>
              </a:r>
              <a:endParaRPr lang="en-PK" sz="1000" dirty="0"/>
            </a:p>
          </p:txBody>
        </p:sp>
        <p:sp>
          <p:nvSpPr>
            <p:cNvPr id="20" name="TextBox 19">
              <a:extLst>
                <a:ext uri="{FF2B5EF4-FFF2-40B4-BE49-F238E27FC236}">
                  <a16:creationId xmlns:a16="http://schemas.microsoft.com/office/drawing/2014/main" id="{6AF87A77-9DBF-3D88-8668-36DA98F8E4AE}"/>
                </a:ext>
              </a:extLst>
            </p:cNvPr>
            <p:cNvSpPr txBox="1"/>
            <p:nvPr/>
          </p:nvSpPr>
          <p:spPr>
            <a:xfrm>
              <a:off x="5269980" y="105456"/>
              <a:ext cx="1002197" cy="246221"/>
            </a:xfrm>
            <a:prstGeom prst="rect">
              <a:avLst/>
            </a:prstGeom>
            <a:noFill/>
          </p:spPr>
          <p:txBody>
            <a:bodyPr wrap="none" rtlCol="0">
              <a:spAutoFit/>
            </a:bodyPr>
            <a:lstStyle/>
            <a:p>
              <a:r>
                <a:rPr lang="en-US" sz="1000" dirty="0"/>
                <a:t>FER-2013 (Test)</a:t>
              </a:r>
              <a:endParaRPr lang="en-PK" sz="1000" dirty="0"/>
            </a:p>
          </p:txBody>
        </p:sp>
        <p:pic>
          <p:nvPicPr>
            <p:cNvPr id="21" name="Picture 20">
              <a:extLst>
                <a:ext uri="{FF2B5EF4-FFF2-40B4-BE49-F238E27FC236}">
                  <a16:creationId xmlns:a16="http://schemas.microsoft.com/office/drawing/2014/main" id="{072D60C7-5CF4-1F63-FA03-D5BCEEBCF1A7}"/>
                </a:ext>
              </a:extLst>
            </p:cNvPr>
            <p:cNvPicPr>
              <a:picLocks noChangeAspect="1"/>
            </p:cNvPicPr>
            <p:nvPr/>
          </p:nvPicPr>
          <p:blipFill>
            <a:blip r:embed="rId3"/>
            <a:stretch>
              <a:fillRect/>
            </a:stretch>
          </p:blipFill>
          <p:spPr>
            <a:xfrm>
              <a:off x="5384737" y="309101"/>
              <a:ext cx="571500" cy="571500"/>
            </a:xfrm>
            <a:prstGeom prst="rect">
              <a:avLst/>
            </a:prstGeom>
          </p:spPr>
        </p:pic>
        <p:sp>
          <p:nvSpPr>
            <p:cNvPr id="22" name="Rectangle 21">
              <a:extLst>
                <a:ext uri="{FF2B5EF4-FFF2-40B4-BE49-F238E27FC236}">
                  <a16:creationId xmlns:a16="http://schemas.microsoft.com/office/drawing/2014/main" id="{A6C5DFFE-3C93-CAFF-5FAB-B85E91ED8231}"/>
                </a:ext>
              </a:extLst>
            </p:cNvPr>
            <p:cNvSpPr/>
            <p:nvPr/>
          </p:nvSpPr>
          <p:spPr>
            <a:xfrm>
              <a:off x="5403350" y="1325259"/>
              <a:ext cx="597053" cy="495733"/>
            </a:xfrm>
            <a:prstGeom prst="rect">
              <a:avLst/>
            </a:prstGeom>
            <a:solidFill>
              <a:srgbClr val="9D134E"/>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t>Trained FER Model</a:t>
              </a:r>
              <a:endParaRPr lang="en-PK" sz="1000" dirty="0"/>
            </a:p>
          </p:txBody>
        </p:sp>
        <p:sp>
          <p:nvSpPr>
            <p:cNvPr id="23" name="Rectangle 22">
              <a:extLst>
                <a:ext uri="{FF2B5EF4-FFF2-40B4-BE49-F238E27FC236}">
                  <a16:creationId xmlns:a16="http://schemas.microsoft.com/office/drawing/2014/main" id="{71159E34-18C6-F334-F167-0A27B5689D4B}"/>
                </a:ext>
              </a:extLst>
            </p:cNvPr>
            <p:cNvSpPr/>
            <p:nvPr/>
          </p:nvSpPr>
          <p:spPr>
            <a:xfrm>
              <a:off x="7489726" y="3586633"/>
              <a:ext cx="597053" cy="495733"/>
            </a:xfrm>
            <a:prstGeom prst="rect">
              <a:avLst/>
            </a:prstGeom>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t>Best FER Model</a:t>
              </a:r>
              <a:endParaRPr lang="en-PK" sz="1000" dirty="0"/>
            </a:p>
          </p:txBody>
        </p:sp>
        <p:cxnSp>
          <p:nvCxnSpPr>
            <p:cNvPr id="24" name="Straight Connector 23">
              <a:extLst>
                <a:ext uri="{FF2B5EF4-FFF2-40B4-BE49-F238E27FC236}">
                  <a16:creationId xmlns:a16="http://schemas.microsoft.com/office/drawing/2014/main" id="{6D3E4D47-433F-E12B-8C5B-842EBDB6D7DA}"/>
                </a:ext>
              </a:extLst>
            </p:cNvPr>
            <p:cNvCxnSpPr>
              <a:stCxn id="19" idx="3"/>
              <a:endCxn id="22" idx="1"/>
            </p:cNvCxnSpPr>
            <p:nvPr/>
          </p:nvCxnSpPr>
          <p:spPr>
            <a:xfrm>
              <a:off x="3499975" y="1555897"/>
              <a:ext cx="1903375" cy="17229"/>
            </a:xfrm>
            <a:prstGeom prst="line">
              <a:avLst/>
            </a:prstGeom>
            <a:ln w="2857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0DCDD37B-3524-DBED-4AD9-87BB8051A37F}"/>
                </a:ext>
              </a:extLst>
            </p:cNvPr>
            <p:cNvSpPr/>
            <p:nvPr/>
          </p:nvSpPr>
          <p:spPr>
            <a:xfrm>
              <a:off x="217280" y="3926744"/>
              <a:ext cx="802112" cy="34128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MobileNet</a:t>
              </a:r>
              <a:endParaRPr lang="en-PK" sz="1000" dirty="0"/>
            </a:p>
          </p:txBody>
        </p:sp>
        <p:sp>
          <p:nvSpPr>
            <p:cNvPr id="26" name="Arrow: Right 25">
              <a:extLst>
                <a:ext uri="{FF2B5EF4-FFF2-40B4-BE49-F238E27FC236}">
                  <a16:creationId xmlns:a16="http://schemas.microsoft.com/office/drawing/2014/main" id="{F3273652-739D-CF28-C597-AB9EE42E5BB4}"/>
                </a:ext>
              </a:extLst>
            </p:cNvPr>
            <p:cNvSpPr/>
            <p:nvPr/>
          </p:nvSpPr>
          <p:spPr>
            <a:xfrm>
              <a:off x="3125558" y="3842885"/>
              <a:ext cx="1055776" cy="495733"/>
            </a:xfrm>
            <a:prstGeom prst="rightArrow">
              <a:avLst/>
            </a:prstGeom>
            <a:solidFill>
              <a:schemeClr val="accent2">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solidFill>
                    <a:schemeClr val="tx1"/>
                  </a:solidFill>
                </a:rPr>
                <a:t>Fine Tuning</a:t>
              </a:r>
              <a:endParaRPr lang="en-PK" sz="1000" dirty="0">
                <a:solidFill>
                  <a:schemeClr val="tx1"/>
                </a:solidFill>
              </a:endParaRPr>
            </a:p>
          </p:txBody>
        </p:sp>
        <p:sp>
          <p:nvSpPr>
            <p:cNvPr id="27" name="Rectangle 26">
              <a:extLst>
                <a:ext uri="{FF2B5EF4-FFF2-40B4-BE49-F238E27FC236}">
                  <a16:creationId xmlns:a16="http://schemas.microsoft.com/office/drawing/2014/main" id="{F0420BA2-F1A1-496F-D447-17D364CB42B5}"/>
                </a:ext>
              </a:extLst>
            </p:cNvPr>
            <p:cNvSpPr/>
            <p:nvPr/>
          </p:nvSpPr>
          <p:spPr>
            <a:xfrm>
              <a:off x="2125449" y="3904690"/>
              <a:ext cx="873493" cy="375413"/>
            </a:xfrm>
            <a:prstGeom prst="rect">
              <a:avLst/>
            </a:prstGeom>
            <a:solidFill>
              <a:srgbClr val="00B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Pre-Trained Network</a:t>
              </a:r>
              <a:endParaRPr lang="en-PK" sz="1000" dirty="0"/>
            </a:p>
          </p:txBody>
        </p:sp>
        <p:sp>
          <p:nvSpPr>
            <p:cNvPr id="28" name="Arrow: Right 27">
              <a:extLst>
                <a:ext uri="{FF2B5EF4-FFF2-40B4-BE49-F238E27FC236}">
                  <a16:creationId xmlns:a16="http://schemas.microsoft.com/office/drawing/2014/main" id="{FEC4FEF0-6C32-5FE8-51E0-1C56D97A8172}"/>
                </a:ext>
              </a:extLst>
            </p:cNvPr>
            <p:cNvSpPr/>
            <p:nvPr/>
          </p:nvSpPr>
          <p:spPr>
            <a:xfrm>
              <a:off x="1117832" y="3849521"/>
              <a:ext cx="921528" cy="495733"/>
            </a:xfrm>
            <a:prstGeom prst="rightArrow">
              <a:avLst/>
            </a:prstGeom>
            <a:solidFill>
              <a:schemeClr val="accent2">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solidFill>
                    <a:schemeClr val="tx1"/>
                  </a:solidFill>
                </a:rPr>
                <a:t>Training</a:t>
              </a:r>
              <a:endParaRPr lang="en-PK" sz="1000" dirty="0">
                <a:solidFill>
                  <a:schemeClr val="tx1"/>
                </a:solidFill>
              </a:endParaRPr>
            </a:p>
          </p:txBody>
        </p:sp>
        <p:sp>
          <p:nvSpPr>
            <p:cNvPr id="29" name="Rectangle 28">
              <a:extLst>
                <a:ext uri="{FF2B5EF4-FFF2-40B4-BE49-F238E27FC236}">
                  <a16:creationId xmlns:a16="http://schemas.microsoft.com/office/drawing/2014/main" id="{442294D9-0806-0161-CBB6-A36BD2286B81}"/>
                </a:ext>
              </a:extLst>
            </p:cNvPr>
            <p:cNvSpPr/>
            <p:nvPr/>
          </p:nvSpPr>
          <p:spPr>
            <a:xfrm>
              <a:off x="4273473" y="3834499"/>
              <a:ext cx="597053" cy="495733"/>
            </a:xfrm>
            <a:prstGeom prst="rect">
              <a:avLst/>
            </a:prstGeom>
            <a:solidFill>
              <a:schemeClr val="accent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t>Trained FER Model</a:t>
              </a:r>
              <a:endParaRPr lang="en-PK" sz="1000" dirty="0"/>
            </a:p>
          </p:txBody>
        </p:sp>
        <p:pic>
          <p:nvPicPr>
            <p:cNvPr id="30" name="Picture 29">
              <a:extLst>
                <a:ext uri="{FF2B5EF4-FFF2-40B4-BE49-F238E27FC236}">
                  <a16:creationId xmlns:a16="http://schemas.microsoft.com/office/drawing/2014/main" id="{EA175692-0BE2-B97D-10AF-5F3366F9D126}"/>
                </a:ext>
              </a:extLst>
            </p:cNvPr>
            <p:cNvPicPr>
              <a:picLocks noChangeAspect="1"/>
            </p:cNvPicPr>
            <p:nvPr/>
          </p:nvPicPr>
          <p:blipFill>
            <a:blip r:embed="rId2"/>
            <a:stretch>
              <a:fillRect/>
            </a:stretch>
          </p:blipFill>
          <p:spPr>
            <a:xfrm>
              <a:off x="2372288" y="2976907"/>
              <a:ext cx="590378" cy="563338"/>
            </a:xfrm>
            <a:prstGeom prst="rect">
              <a:avLst/>
            </a:prstGeom>
          </p:spPr>
        </p:pic>
        <p:sp>
          <p:nvSpPr>
            <p:cNvPr id="31" name="TextBox 30">
              <a:extLst>
                <a:ext uri="{FF2B5EF4-FFF2-40B4-BE49-F238E27FC236}">
                  <a16:creationId xmlns:a16="http://schemas.microsoft.com/office/drawing/2014/main" id="{6D4ABE2B-E34A-CC21-7F3A-A0A4F1461945}"/>
                </a:ext>
              </a:extLst>
            </p:cNvPr>
            <p:cNvSpPr txBox="1"/>
            <p:nvPr/>
          </p:nvSpPr>
          <p:spPr>
            <a:xfrm>
              <a:off x="2153697" y="2787984"/>
              <a:ext cx="998991" cy="246221"/>
            </a:xfrm>
            <a:prstGeom prst="rect">
              <a:avLst/>
            </a:prstGeom>
            <a:noFill/>
          </p:spPr>
          <p:txBody>
            <a:bodyPr wrap="none" rtlCol="0">
              <a:spAutoFit/>
            </a:bodyPr>
            <a:lstStyle/>
            <a:p>
              <a:r>
                <a:rPr lang="en-US" sz="1000" dirty="0"/>
                <a:t>FER-2013 Train</a:t>
              </a:r>
              <a:endParaRPr lang="en-PK" sz="1000" dirty="0"/>
            </a:p>
          </p:txBody>
        </p:sp>
        <p:sp>
          <p:nvSpPr>
            <p:cNvPr id="32" name="Rectangle 31">
              <a:extLst>
                <a:ext uri="{FF2B5EF4-FFF2-40B4-BE49-F238E27FC236}">
                  <a16:creationId xmlns:a16="http://schemas.microsoft.com/office/drawing/2014/main" id="{27206703-957F-ED7A-98E6-679D65ECDE15}"/>
                </a:ext>
              </a:extLst>
            </p:cNvPr>
            <p:cNvSpPr/>
            <p:nvPr/>
          </p:nvSpPr>
          <p:spPr>
            <a:xfrm>
              <a:off x="3445943" y="3135465"/>
              <a:ext cx="1298604" cy="2462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dirty="0"/>
                <a:t>ImageDataGenerator</a:t>
              </a:r>
              <a:endParaRPr lang="en-PK" sz="1000" dirty="0"/>
            </a:p>
          </p:txBody>
        </p:sp>
        <p:cxnSp>
          <p:nvCxnSpPr>
            <p:cNvPr id="33" name="Straight Arrow Connector 32">
              <a:extLst>
                <a:ext uri="{FF2B5EF4-FFF2-40B4-BE49-F238E27FC236}">
                  <a16:creationId xmlns:a16="http://schemas.microsoft.com/office/drawing/2014/main" id="{98E38191-470A-6501-21F9-A0D92C0FCB2B}"/>
                </a:ext>
              </a:extLst>
            </p:cNvPr>
            <p:cNvCxnSpPr>
              <a:cxnSpLocks/>
              <a:stCxn id="30" idx="3"/>
              <a:endCxn id="32" idx="1"/>
            </p:cNvCxnSpPr>
            <p:nvPr/>
          </p:nvCxnSpPr>
          <p:spPr>
            <a:xfrm>
              <a:off x="2962666" y="3258576"/>
              <a:ext cx="4832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3D71211F-DDF6-5484-FCAB-0E3EEF3269BF}"/>
                </a:ext>
              </a:extLst>
            </p:cNvPr>
            <p:cNvSpPr txBox="1"/>
            <p:nvPr/>
          </p:nvSpPr>
          <p:spPr>
            <a:xfrm>
              <a:off x="3611824" y="3530775"/>
              <a:ext cx="1067921" cy="246221"/>
            </a:xfrm>
            <a:prstGeom prst="rect">
              <a:avLst/>
            </a:prstGeom>
            <a:noFill/>
          </p:spPr>
          <p:txBody>
            <a:bodyPr wrap="none" rtlCol="0">
              <a:spAutoFit/>
            </a:bodyPr>
            <a:lstStyle/>
            <a:p>
              <a:r>
                <a:rPr lang="en-US" sz="1000" dirty="0"/>
                <a:t>Augmented Data</a:t>
              </a:r>
              <a:endParaRPr lang="en-PK" sz="1000" dirty="0"/>
            </a:p>
          </p:txBody>
        </p:sp>
        <p:sp>
          <p:nvSpPr>
            <p:cNvPr id="35" name="TextBox 34">
              <a:extLst>
                <a:ext uri="{FF2B5EF4-FFF2-40B4-BE49-F238E27FC236}">
                  <a16:creationId xmlns:a16="http://schemas.microsoft.com/office/drawing/2014/main" id="{723B5B80-25E1-A8A3-9B3D-D8F89248595A}"/>
                </a:ext>
              </a:extLst>
            </p:cNvPr>
            <p:cNvSpPr txBox="1"/>
            <p:nvPr/>
          </p:nvSpPr>
          <p:spPr>
            <a:xfrm>
              <a:off x="2411555" y="3557968"/>
              <a:ext cx="862737" cy="246221"/>
            </a:xfrm>
            <a:prstGeom prst="rect">
              <a:avLst/>
            </a:prstGeom>
            <a:noFill/>
          </p:spPr>
          <p:txBody>
            <a:bodyPr wrap="none" rtlCol="0">
              <a:spAutoFit/>
            </a:bodyPr>
            <a:lstStyle/>
            <a:p>
              <a:r>
                <a:rPr lang="en-US" sz="1000" dirty="0"/>
                <a:t>Original Data</a:t>
              </a:r>
              <a:endParaRPr lang="en-PK" sz="1000" dirty="0"/>
            </a:p>
          </p:txBody>
        </p:sp>
        <p:cxnSp>
          <p:nvCxnSpPr>
            <p:cNvPr id="36" name="Straight Arrow Connector 35">
              <a:extLst>
                <a:ext uri="{FF2B5EF4-FFF2-40B4-BE49-F238E27FC236}">
                  <a16:creationId xmlns:a16="http://schemas.microsoft.com/office/drawing/2014/main" id="{D92FDD3A-2264-E52F-1E76-C0E58BF6A35E}"/>
                </a:ext>
              </a:extLst>
            </p:cNvPr>
            <p:cNvCxnSpPr>
              <a:cxnSpLocks/>
            </p:cNvCxnSpPr>
            <p:nvPr/>
          </p:nvCxnSpPr>
          <p:spPr>
            <a:xfrm>
              <a:off x="3672968" y="3381686"/>
              <a:ext cx="0" cy="5450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2D9F5361-D9D1-9CC9-B520-EB3DEB201274}"/>
                </a:ext>
              </a:extLst>
            </p:cNvPr>
            <p:cNvCxnSpPr>
              <a:stCxn id="30" idx="3"/>
            </p:cNvCxnSpPr>
            <p:nvPr/>
          </p:nvCxnSpPr>
          <p:spPr>
            <a:xfrm>
              <a:off x="2962666" y="3258576"/>
              <a:ext cx="295362" cy="66816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E0D3ED01-76BD-3691-5615-D71326C44006}"/>
                </a:ext>
              </a:extLst>
            </p:cNvPr>
            <p:cNvSpPr txBox="1"/>
            <p:nvPr/>
          </p:nvSpPr>
          <p:spPr>
            <a:xfrm>
              <a:off x="2593355" y="4432354"/>
              <a:ext cx="2942055" cy="250847"/>
            </a:xfrm>
            <a:prstGeom prst="rect">
              <a:avLst/>
            </a:prstGeom>
            <a:noFill/>
          </p:spPr>
          <p:txBody>
            <a:bodyPr wrap="square" rtlCol="0">
              <a:spAutoFit/>
            </a:bodyPr>
            <a:lstStyle/>
            <a:p>
              <a:pPr algn="ctr"/>
              <a:r>
                <a:rPr lang="en-US" sz="1000" dirty="0"/>
                <a:t>Hyperparameter Tuning</a:t>
              </a:r>
              <a:endParaRPr lang="en-PK" sz="1000" dirty="0"/>
            </a:p>
          </p:txBody>
        </p:sp>
        <p:sp>
          <p:nvSpPr>
            <p:cNvPr id="39" name="Rectangle 38">
              <a:extLst>
                <a:ext uri="{FF2B5EF4-FFF2-40B4-BE49-F238E27FC236}">
                  <a16:creationId xmlns:a16="http://schemas.microsoft.com/office/drawing/2014/main" id="{629AD171-7099-C2E1-31CA-FD9AEFA3FA29}"/>
                </a:ext>
              </a:extLst>
            </p:cNvPr>
            <p:cNvSpPr/>
            <p:nvPr/>
          </p:nvSpPr>
          <p:spPr>
            <a:xfrm>
              <a:off x="2919267" y="4706726"/>
              <a:ext cx="1451612" cy="2437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dirty="0"/>
                <a:t>Learning Rate Scheduler</a:t>
              </a:r>
              <a:endParaRPr lang="en-PK" sz="1000" dirty="0"/>
            </a:p>
          </p:txBody>
        </p:sp>
        <p:cxnSp>
          <p:nvCxnSpPr>
            <p:cNvPr id="40" name="Straight Arrow Connector 39">
              <a:extLst>
                <a:ext uri="{FF2B5EF4-FFF2-40B4-BE49-F238E27FC236}">
                  <a16:creationId xmlns:a16="http://schemas.microsoft.com/office/drawing/2014/main" id="{48F77E1A-D529-7D48-87C7-4C48618D7841}"/>
                </a:ext>
              </a:extLst>
            </p:cNvPr>
            <p:cNvCxnSpPr>
              <a:cxnSpLocks/>
            </p:cNvCxnSpPr>
            <p:nvPr/>
          </p:nvCxnSpPr>
          <p:spPr>
            <a:xfrm flipV="1">
              <a:off x="3345593" y="4207344"/>
              <a:ext cx="0" cy="4993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1" name="Picture 40">
              <a:extLst>
                <a:ext uri="{FF2B5EF4-FFF2-40B4-BE49-F238E27FC236}">
                  <a16:creationId xmlns:a16="http://schemas.microsoft.com/office/drawing/2014/main" id="{3A35F071-7D06-5737-2706-02609F370A02}"/>
                </a:ext>
              </a:extLst>
            </p:cNvPr>
            <p:cNvPicPr>
              <a:picLocks noChangeAspect="1"/>
            </p:cNvPicPr>
            <p:nvPr/>
          </p:nvPicPr>
          <p:blipFill>
            <a:blip r:embed="rId4"/>
            <a:stretch>
              <a:fillRect/>
            </a:stretch>
          </p:blipFill>
          <p:spPr>
            <a:xfrm>
              <a:off x="1155803" y="3175219"/>
              <a:ext cx="477162" cy="717106"/>
            </a:xfrm>
            <a:prstGeom prst="rect">
              <a:avLst/>
            </a:prstGeom>
          </p:spPr>
        </p:pic>
        <p:cxnSp>
          <p:nvCxnSpPr>
            <p:cNvPr id="42" name="Connector: Elbow 41">
              <a:extLst>
                <a:ext uri="{FF2B5EF4-FFF2-40B4-BE49-F238E27FC236}">
                  <a16:creationId xmlns:a16="http://schemas.microsoft.com/office/drawing/2014/main" id="{3855C3DF-D4F0-6932-A1A4-C9ECABF500DB}"/>
                </a:ext>
              </a:extLst>
            </p:cNvPr>
            <p:cNvCxnSpPr>
              <a:cxnSpLocks/>
              <a:stCxn id="29" idx="3"/>
              <a:endCxn id="22" idx="1"/>
            </p:cNvCxnSpPr>
            <p:nvPr/>
          </p:nvCxnSpPr>
          <p:spPr>
            <a:xfrm flipV="1">
              <a:off x="4870526" y="1573126"/>
              <a:ext cx="532824" cy="2509240"/>
            </a:xfrm>
            <a:prstGeom prst="bentConnector3">
              <a:avLst>
                <a:gd name="adj1" fmla="val 50000"/>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Arrow: Right 42">
              <a:extLst>
                <a:ext uri="{FF2B5EF4-FFF2-40B4-BE49-F238E27FC236}">
                  <a16:creationId xmlns:a16="http://schemas.microsoft.com/office/drawing/2014/main" id="{E202CD3F-60E0-5AEE-BD5C-E51BEFC1D24B}"/>
                </a:ext>
              </a:extLst>
            </p:cNvPr>
            <p:cNvSpPr/>
            <p:nvPr/>
          </p:nvSpPr>
          <p:spPr>
            <a:xfrm rot="5400000">
              <a:off x="5539614" y="1943809"/>
              <a:ext cx="330143" cy="228177"/>
            </a:xfrm>
            <a:prstGeom prst="rightArrow">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4" name="Arrow: Down 43">
              <a:extLst>
                <a:ext uri="{FF2B5EF4-FFF2-40B4-BE49-F238E27FC236}">
                  <a16:creationId xmlns:a16="http://schemas.microsoft.com/office/drawing/2014/main" id="{D003AEC1-5E78-514F-8337-1D0ECF05D7E2}"/>
                </a:ext>
              </a:extLst>
            </p:cNvPr>
            <p:cNvSpPr/>
            <p:nvPr/>
          </p:nvSpPr>
          <p:spPr>
            <a:xfrm>
              <a:off x="5589207" y="916597"/>
              <a:ext cx="198147" cy="366075"/>
            </a:xfrm>
            <a:prstGeom prst="downArrow">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45" name="Picture 44">
              <a:extLst>
                <a:ext uri="{FF2B5EF4-FFF2-40B4-BE49-F238E27FC236}">
                  <a16:creationId xmlns:a16="http://schemas.microsoft.com/office/drawing/2014/main" id="{AF947936-8C5B-C731-0658-49D5D7288A81}"/>
                </a:ext>
              </a:extLst>
            </p:cNvPr>
            <p:cNvPicPr>
              <a:picLocks noChangeAspect="1"/>
            </p:cNvPicPr>
            <p:nvPr/>
          </p:nvPicPr>
          <p:blipFill>
            <a:blip r:embed="rId5"/>
            <a:stretch>
              <a:fillRect/>
            </a:stretch>
          </p:blipFill>
          <p:spPr>
            <a:xfrm>
              <a:off x="5341600" y="2293496"/>
              <a:ext cx="483500" cy="1208749"/>
            </a:xfrm>
            <a:prstGeom prst="rect">
              <a:avLst/>
            </a:prstGeom>
          </p:spPr>
        </p:pic>
        <p:sp>
          <p:nvSpPr>
            <p:cNvPr id="46" name="Rectangle 45">
              <a:extLst>
                <a:ext uri="{FF2B5EF4-FFF2-40B4-BE49-F238E27FC236}">
                  <a16:creationId xmlns:a16="http://schemas.microsoft.com/office/drawing/2014/main" id="{76E1D1BC-230C-0065-14DF-E053DCF0C844}"/>
                </a:ext>
              </a:extLst>
            </p:cNvPr>
            <p:cNvSpPr/>
            <p:nvPr/>
          </p:nvSpPr>
          <p:spPr>
            <a:xfrm>
              <a:off x="5250068" y="105819"/>
              <a:ext cx="1273103" cy="3548066"/>
            </a:xfrm>
            <a:prstGeom prst="rect">
              <a:avLst/>
            </a:prstGeom>
            <a:noFill/>
            <a:ln w="19050">
              <a:solidFill>
                <a:srgbClr val="9D134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7" name="Rectangle 46">
              <a:extLst>
                <a:ext uri="{FF2B5EF4-FFF2-40B4-BE49-F238E27FC236}">
                  <a16:creationId xmlns:a16="http://schemas.microsoft.com/office/drawing/2014/main" id="{E3F487A2-9553-F1D8-7F6A-900789A04820}"/>
                </a:ext>
              </a:extLst>
            </p:cNvPr>
            <p:cNvSpPr/>
            <p:nvPr/>
          </p:nvSpPr>
          <p:spPr>
            <a:xfrm>
              <a:off x="92208" y="2821919"/>
              <a:ext cx="4835334" cy="2227415"/>
            </a:xfrm>
            <a:prstGeom prst="rect">
              <a:avLst/>
            </a:prstGeom>
            <a:noFill/>
            <a:ln w="19050">
              <a:solidFill>
                <a:schemeClr val="accent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48" name="TextBox 47">
              <a:extLst>
                <a:ext uri="{FF2B5EF4-FFF2-40B4-BE49-F238E27FC236}">
                  <a16:creationId xmlns:a16="http://schemas.microsoft.com/office/drawing/2014/main" id="{7E4C152E-CEFE-3BB1-74EC-2F072BA3ABA3}"/>
                </a:ext>
              </a:extLst>
            </p:cNvPr>
            <p:cNvSpPr txBox="1"/>
            <p:nvPr/>
          </p:nvSpPr>
          <p:spPr>
            <a:xfrm>
              <a:off x="42412" y="4698761"/>
              <a:ext cx="1800814" cy="369332"/>
            </a:xfrm>
            <a:prstGeom prst="rect">
              <a:avLst/>
            </a:prstGeom>
            <a:noFill/>
          </p:spPr>
          <p:txBody>
            <a:bodyPr wrap="none" rtlCol="0">
              <a:spAutoFit/>
            </a:bodyPr>
            <a:lstStyle/>
            <a:p>
              <a:r>
                <a:rPr lang="en-US" dirty="0"/>
                <a:t>Transfer Learning</a:t>
              </a:r>
              <a:endParaRPr lang="en-PK" dirty="0"/>
            </a:p>
          </p:txBody>
        </p:sp>
        <p:sp>
          <p:nvSpPr>
            <p:cNvPr id="49" name="TextBox 48">
              <a:extLst>
                <a:ext uri="{FF2B5EF4-FFF2-40B4-BE49-F238E27FC236}">
                  <a16:creationId xmlns:a16="http://schemas.microsoft.com/office/drawing/2014/main" id="{E49E3B41-BD95-9974-862B-6CEA54CDA5F6}"/>
                </a:ext>
              </a:extLst>
            </p:cNvPr>
            <p:cNvSpPr txBox="1"/>
            <p:nvPr/>
          </p:nvSpPr>
          <p:spPr>
            <a:xfrm>
              <a:off x="5410703" y="3665538"/>
              <a:ext cx="839653" cy="369332"/>
            </a:xfrm>
            <a:prstGeom prst="rect">
              <a:avLst/>
            </a:prstGeom>
            <a:noFill/>
          </p:spPr>
          <p:txBody>
            <a:bodyPr wrap="none" rtlCol="0">
              <a:spAutoFit/>
            </a:bodyPr>
            <a:lstStyle/>
            <a:p>
              <a:r>
                <a:rPr lang="en-US" dirty="0"/>
                <a:t>Testing</a:t>
              </a:r>
              <a:endParaRPr lang="en-PK" dirty="0"/>
            </a:p>
          </p:txBody>
        </p:sp>
        <p:sp>
          <p:nvSpPr>
            <p:cNvPr id="50" name="Rectangle 49">
              <a:extLst>
                <a:ext uri="{FF2B5EF4-FFF2-40B4-BE49-F238E27FC236}">
                  <a16:creationId xmlns:a16="http://schemas.microsoft.com/office/drawing/2014/main" id="{F66E29CD-A0DF-D135-65E8-B2140F09FE08}"/>
                </a:ext>
              </a:extLst>
            </p:cNvPr>
            <p:cNvSpPr/>
            <p:nvPr/>
          </p:nvSpPr>
          <p:spPr>
            <a:xfrm>
              <a:off x="217280" y="63430"/>
              <a:ext cx="4687956" cy="2415164"/>
            </a:xfrm>
            <a:prstGeom prst="rect">
              <a:avLst/>
            </a:prstGeom>
            <a:noFill/>
            <a:ln>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51" name="TextBox 50">
              <a:extLst>
                <a:ext uri="{FF2B5EF4-FFF2-40B4-BE49-F238E27FC236}">
                  <a16:creationId xmlns:a16="http://schemas.microsoft.com/office/drawing/2014/main" id="{9328219F-F5F5-CB85-21E1-BD0517978B95}"/>
                </a:ext>
              </a:extLst>
            </p:cNvPr>
            <p:cNvSpPr txBox="1"/>
            <p:nvPr/>
          </p:nvSpPr>
          <p:spPr>
            <a:xfrm>
              <a:off x="2743695" y="51404"/>
              <a:ext cx="2027222" cy="369332"/>
            </a:xfrm>
            <a:prstGeom prst="rect">
              <a:avLst/>
            </a:prstGeom>
            <a:noFill/>
          </p:spPr>
          <p:txBody>
            <a:bodyPr wrap="none" rtlCol="0">
              <a:spAutoFit/>
            </a:bodyPr>
            <a:lstStyle/>
            <a:p>
              <a:r>
                <a:rPr lang="en-US" dirty="0"/>
                <a:t>Deep/Shallow CNN</a:t>
              </a:r>
              <a:endParaRPr lang="en-PK" dirty="0"/>
            </a:p>
          </p:txBody>
        </p:sp>
        <p:sp>
          <p:nvSpPr>
            <p:cNvPr id="52" name="Rectangle 51">
              <a:extLst>
                <a:ext uri="{FF2B5EF4-FFF2-40B4-BE49-F238E27FC236}">
                  <a16:creationId xmlns:a16="http://schemas.microsoft.com/office/drawing/2014/main" id="{C2A25566-9B00-6B6A-2F2C-20BCE84883CA}"/>
                </a:ext>
              </a:extLst>
            </p:cNvPr>
            <p:cNvSpPr/>
            <p:nvPr/>
          </p:nvSpPr>
          <p:spPr>
            <a:xfrm>
              <a:off x="7311210" y="267559"/>
              <a:ext cx="942380" cy="64903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Video Frame</a:t>
              </a:r>
              <a:endParaRPr lang="en-PK" sz="1200" dirty="0"/>
            </a:p>
          </p:txBody>
        </p:sp>
        <p:sp>
          <p:nvSpPr>
            <p:cNvPr id="53" name="Rectangle 52">
              <a:extLst>
                <a:ext uri="{FF2B5EF4-FFF2-40B4-BE49-F238E27FC236}">
                  <a16:creationId xmlns:a16="http://schemas.microsoft.com/office/drawing/2014/main" id="{89245192-B92E-B339-0C68-0A28647E9F1C}"/>
                </a:ext>
              </a:extLst>
            </p:cNvPr>
            <p:cNvSpPr/>
            <p:nvPr/>
          </p:nvSpPr>
          <p:spPr>
            <a:xfrm>
              <a:off x="7002347" y="1289220"/>
              <a:ext cx="1576081" cy="2462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000" dirty="0"/>
                <a:t>Haar Cascade Frontal Face</a:t>
              </a:r>
              <a:endParaRPr lang="en-PK" sz="1000" dirty="0"/>
            </a:p>
          </p:txBody>
        </p:sp>
        <p:sp>
          <p:nvSpPr>
            <p:cNvPr id="54" name="Rectangle 53">
              <a:extLst>
                <a:ext uri="{FF2B5EF4-FFF2-40B4-BE49-F238E27FC236}">
                  <a16:creationId xmlns:a16="http://schemas.microsoft.com/office/drawing/2014/main" id="{60FD9A24-84A0-719F-3997-7D200A76C255}"/>
                </a:ext>
              </a:extLst>
            </p:cNvPr>
            <p:cNvSpPr/>
            <p:nvPr/>
          </p:nvSpPr>
          <p:spPr>
            <a:xfrm>
              <a:off x="7311210" y="2309080"/>
              <a:ext cx="942380" cy="64903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Face Image</a:t>
              </a:r>
              <a:endParaRPr lang="en-PK" sz="1200" dirty="0"/>
            </a:p>
          </p:txBody>
        </p:sp>
        <p:cxnSp>
          <p:nvCxnSpPr>
            <p:cNvPr id="55" name="Straight Arrow Connector 54">
              <a:extLst>
                <a:ext uri="{FF2B5EF4-FFF2-40B4-BE49-F238E27FC236}">
                  <a16:creationId xmlns:a16="http://schemas.microsoft.com/office/drawing/2014/main" id="{D23DF4E0-09DB-3F22-27F0-0DB9F63B7C28}"/>
                </a:ext>
              </a:extLst>
            </p:cNvPr>
            <p:cNvCxnSpPr>
              <a:cxnSpLocks/>
              <a:stCxn id="23" idx="2"/>
              <a:endCxn id="57" idx="0"/>
            </p:cNvCxnSpPr>
            <p:nvPr/>
          </p:nvCxnSpPr>
          <p:spPr>
            <a:xfrm>
              <a:off x="7788253" y="4082366"/>
              <a:ext cx="2134" cy="23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3919C498-0D66-9590-6DA6-23EDD8785C85}"/>
                </a:ext>
              </a:extLst>
            </p:cNvPr>
            <p:cNvCxnSpPr>
              <a:stCxn id="54" idx="2"/>
              <a:endCxn id="23" idx="0"/>
            </p:cNvCxnSpPr>
            <p:nvPr/>
          </p:nvCxnSpPr>
          <p:spPr>
            <a:xfrm>
              <a:off x="7782400" y="2958118"/>
              <a:ext cx="5853" cy="6285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TextBox 56">
              <a:extLst>
                <a:ext uri="{FF2B5EF4-FFF2-40B4-BE49-F238E27FC236}">
                  <a16:creationId xmlns:a16="http://schemas.microsoft.com/office/drawing/2014/main" id="{2D9B8710-67C1-567F-C588-F69BDBE1E9EC}"/>
                </a:ext>
              </a:extLst>
            </p:cNvPr>
            <p:cNvSpPr txBox="1"/>
            <p:nvPr/>
          </p:nvSpPr>
          <p:spPr>
            <a:xfrm>
              <a:off x="7118023" y="4314605"/>
              <a:ext cx="1344727" cy="276999"/>
            </a:xfrm>
            <a:prstGeom prst="rect">
              <a:avLst/>
            </a:prstGeom>
            <a:noFill/>
          </p:spPr>
          <p:txBody>
            <a:bodyPr wrap="none" rtlCol="0">
              <a:spAutoFit/>
            </a:bodyPr>
            <a:lstStyle/>
            <a:p>
              <a:r>
                <a:rPr lang="en-US" sz="1200" dirty="0"/>
                <a:t>Predicted Emotion</a:t>
              </a:r>
              <a:endParaRPr lang="en-PK" sz="1200" dirty="0"/>
            </a:p>
          </p:txBody>
        </p:sp>
        <p:cxnSp>
          <p:nvCxnSpPr>
            <p:cNvPr id="58" name="Straight Arrow Connector 57">
              <a:extLst>
                <a:ext uri="{FF2B5EF4-FFF2-40B4-BE49-F238E27FC236}">
                  <a16:creationId xmlns:a16="http://schemas.microsoft.com/office/drawing/2014/main" id="{F1CA033E-4098-4BDD-F26A-F236FEFB5C69}"/>
                </a:ext>
              </a:extLst>
            </p:cNvPr>
            <p:cNvCxnSpPr>
              <a:stCxn id="52" idx="2"/>
              <a:endCxn id="53" idx="0"/>
            </p:cNvCxnSpPr>
            <p:nvPr/>
          </p:nvCxnSpPr>
          <p:spPr>
            <a:xfrm>
              <a:off x="7782400" y="916597"/>
              <a:ext cx="7988" cy="3726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A6846F8D-BC5A-F9DA-5CAF-FF78B10953FD}"/>
                </a:ext>
              </a:extLst>
            </p:cNvPr>
            <p:cNvCxnSpPr>
              <a:cxnSpLocks/>
              <a:endCxn id="54" idx="0"/>
            </p:cNvCxnSpPr>
            <p:nvPr/>
          </p:nvCxnSpPr>
          <p:spPr>
            <a:xfrm>
              <a:off x="7774412" y="1625766"/>
              <a:ext cx="7988" cy="6833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0" name="TextBox 59">
              <a:extLst>
                <a:ext uri="{FF2B5EF4-FFF2-40B4-BE49-F238E27FC236}">
                  <a16:creationId xmlns:a16="http://schemas.microsoft.com/office/drawing/2014/main" id="{73DB3966-5671-E040-1CF0-ACA6F35DCB04}"/>
                </a:ext>
              </a:extLst>
            </p:cNvPr>
            <p:cNvSpPr txBox="1"/>
            <p:nvPr/>
          </p:nvSpPr>
          <p:spPr>
            <a:xfrm>
              <a:off x="7780237" y="1736591"/>
              <a:ext cx="1261822" cy="461665"/>
            </a:xfrm>
            <a:prstGeom prst="rect">
              <a:avLst/>
            </a:prstGeom>
            <a:noFill/>
          </p:spPr>
          <p:txBody>
            <a:bodyPr wrap="square" rtlCol="0">
              <a:spAutoFit/>
            </a:bodyPr>
            <a:lstStyle/>
            <a:p>
              <a:r>
                <a:rPr lang="en-US" sz="1200" dirty="0"/>
                <a:t>Face detection &amp; Extraction</a:t>
              </a:r>
              <a:endParaRPr lang="en-PK" sz="1200" dirty="0"/>
            </a:p>
          </p:txBody>
        </p:sp>
        <p:cxnSp>
          <p:nvCxnSpPr>
            <p:cNvPr id="61" name="Straight Arrow Connector 60">
              <a:extLst>
                <a:ext uri="{FF2B5EF4-FFF2-40B4-BE49-F238E27FC236}">
                  <a16:creationId xmlns:a16="http://schemas.microsoft.com/office/drawing/2014/main" id="{80CE14EB-3841-4BFE-4F94-23CB24B64E6B}"/>
                </a:ext>
              </a:extLst>
            </p:cNvPr>
            <p:cNvCxnSpPr>
              <a:stCxn id="49" idx="3"/>
              <a:endCxn id="23" idx="1"/>
            </p:cNvCxnSpPr>
            <p:nvPr/>
          </p:nvCxnSpPr>
          <p:spPr>
            <a:xfrm flipV="1">
              <a:off x="6250356" y="3834500"/>
              <a:ext cx="1239370" cy="1570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2" name="Rectangle 61">
              <a:extLst>
                <a:ext uri="{FF2B5EF4-FFF2-40B4-BE49-F238E27FC236}">
                  <a16:creationId xmlns:a16="http://schemas.microsoft.com/office/drawing/2014/main" id="{8E88394B-F409-E1A2-E3B9-DB47D1547FEB}"/>
                </a:ext>
              </a:extLst>
            </p:cNvPr>
            <p:cNvSpPr/>
            <p:nvPr/>
          </p:nvSpPr>
          <p:spPr>
            <a:xfrm>
              <a:off x="6795890" y="94839"/>
              <a:ext cx="2127371" cy="4938791"/>
            </a:xfrm>
            <a:prstGeom prst="rect">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3" name="TextBox 62">
              <a:extLst>
                <a:ext uri="{FF2B5EF4-FFF2-40B4-BE49-F238E27FC236}">
                  <a16:creationId xmlns:a16="http://schemas.microsoft.com/office/drawing/2014/main" id="{2CE000F7-745F-85E9-0CB3-C38EE8CE22E5}"/>
                </a:ext>
              </a:extLst>
            </p:cNvPr>
            <p:cNvSpPr txBox="1"/>
            <p:nvPr/>
          </p:nvSpPr>
          <p:spPr>
            <a:xfrm>
              <a:off x="6757222" y="4686673"/>
              <a:ext cx="1102353" cy="369332"/>
            </a:xfrm>
            <a:prstGeom prst="rect">
              <a:avLst/>
            </a:prstGeom>
            <a:noFill/>
          </p:spPr>
          <p:txBody>
            <a:bodyPr wrap="none" rtlCol="0">
              <a:spAutoFit/>
            </a:bodyPr>
            <a:lstStyle/>
            <a:p>
              <a:r>
                <a:rPr lang="en-US" dirty="0"/>
                <a:t>Real Time</a:t>
              </a:r>
              <a:endParaRPr lang="en-PK" dirty="0"/>
            </a:p>
          </p:txBody>
        </p:sp>
        <p:sp>
          <p:nvSpPr>
            <p:cNvPr id="64" name="TextBox 63">
              <a:extLst>
                <a:ext uri="{FF2B5EF4-FFF2-40B4-BE49-F238E27FC236}">
                  <a16:creationId xmlns:a16="http://schemas.microsoft.com/office/drawing/2014/main" id="{3E91867D-FA62-396D-693F-9CDA8824F8D3}"/>
                </a:ext>
              </a:extLst>
            </p:cNvPr>
            <p:cNvSpPr txBox="1"/>
            <p:nvPr/>
          </p:nvSpPr>
          <p:spPr>
            <a:xfrm>
              <a:off x="5746030" y="3027292"/>
              <a:ext cx="1007257" cy="407628"/>
            </a:xfrm>
            <a:prstGeom prst="rect">
              <a:avLst/>
            </a:prstGeom>
            <a:noFill/>
          </p:spPr>
          <p:txBody>
            <a:bodyPr wrap="square" rtlCol="0">
              <a:spAutoFit/>
            </a:bodyPr>
            <a:lstStyle/>
            <a:p>
              <a:r>
                <a:rPr lang="en-US" sz="1000" b="1" dirty="0"/>
                <a:t>Accuracy Evaluation</a:t>
              </a:r>
              <a:endParaRPr lang="en-PK" sz="1000" b="1" dirty="0"/>
            </a:p>
          </p:txBody>
        </p:sp>
        <p:sp>
          <p:nvSpPr>
            <p:cNvPr id="65" name="TextBox 64">
              <a:extLst>
                <a:ext uri="{FF2B5EF4-FFF2-40B4-BE49-F238E27FC236}">
                  <a16:creationId xmlns:a16="http://schemas.microsoft.com/office/drawing/2014/main" id="{543C3EBE-0F1A-92B6-D4C3-F09B511F4D15}"/>
                </a:ext>
              </a:extLst>
            </p:cNvPr>
            <p:cNvSpPr txBox="1"/>
            <p:nvPr/>
          </p:nvSpPr>
          <p:spPr>
            <a:xfrm>
              <a:off x="5746030" y="1908970"/>
              <a:ext cx="751333" cy="407628"/>
            </a:xfrm>
            <a:prstGeom prst="rect">
              <a:avLst/>
            </a:prstGeom>
            <a:noFill/>
          </p:spPr>
          <p:txBody>
            <a:bodyPr wrap="square" rtlCol="0">
              <a:spAutoFit/>
            </a:bodyPr>
            <a:lstStyle/>
            <a:p>
              <a:r>
                <a:rPr lang="en-US" sz="1000" dirty="0"/>
                <a:t>Emotion Prediction</a:t>
              </a:r>
              <a:endParaRPr lang="en-PK" sz="1000" dirty="0"/>
            </a:p>
          </p:txBody>
        </p:sp>
      </p:grpSp>
      <p:sp>
        <p:nvSpPr>
          <p:cNvPr id="2" name="Slide Number Placeholder 1">
            <a:extLst>
              <a:ext uri="{FF2B5EF4-FFF2-40B4-BE49-F238E27FC236}">
                <a16:creationId xmlns:a16="http://schemas.microsoft.com/office/drawing/2014/main" id="{2FCE4FEE-273B-BBDE-619A-6518515869C4}"/>
              </a:ext>
            </a:extLst>
          </p:cNvPr>
          <p:cNvSpPr>
            <a:spLocks noGrp="1"/>
          </p:cNvSpPr>
          <p:nvPr>
            <p:ph type="sldNum" sz="quarter" idx="12"/>
          </p:nvPr>
        </p:nvSpPr>
        <p:spPr/>
        <p:txBody>
          <a:bodyPr/>
          <a:lstStyle/>
          <a:p>
            <a:fld id="{B6B6B335-BA66-4D24-92C2-27886ABD77F8}" type="slidenum">
              <a:rPr lang="en-PK" smtClean="0"/>
              <a:t>26</a:t>
            </a:fld>
            <a:endParaRPr lang="en-PK"/>
          </a:p>
        </p:txBody>
      </p:sp>
    </p:spTree>
    <p:extLst>
      <p:ext uri="{BB962C8B-B14F-4D97-AF65-F5344CB8AC3E}">
        <p14:creationId xmlns:p14="http://schemas.microsoft.com/office/powerpoint/2010/main" val="4177221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7C54B7-0A69-3757-7C94-122D7BE8057D}"/>
              </a:ext>
            </a:extLst>
          </p:cNvPr>
          <p:cNvSpPr txBox="1"/>
          <p:nvPr/>
        </p:nvSpPr>
        <p:spPr>
          <a:xfrm>
            <a:off x="890555" y="1778886"/>
            <a:ext cx="4561726" cy="327628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solidFill>
                  <a:schemeClr val="bg2">
                    <a:lumMod val="90000"/>
                  </a:schemeClr>
                </a:solidFill>
              </a:rPr>
              <a:t>Introduction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Objective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Dataset and Problems</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Methods and Implementation</a:t>
            </a:r>
          </a:p>
          <a:p>
            <a:pPr marL="285750" indent="-285750">
              <a:lnSpc>
                <a:spcPct val="150000"/>
              </a:lnSpc>
              <a:buClr>
                <a:schemeClr val="tx1"/>
              </a:buClr>
              <a:buFont typeface="Wingdings" panose="05000000000000000000" pitchFamily="2" charset="2"/>
              <a:buChar char="v"/>
            </a:pPr>
            <a:r>
              <a:rPr lang="en-US" sz="2000" b="1" dirty="0"/>
              <a:t>Results</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Conclusion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Outlook</a:t>
            </a:r>
          </a:p>
        </p:txBody>
      </p:sp>
      <p:sp>
        <p:nvSpPr>
          <p:cNvPr id="3" name="TextBox 2">
            <a:extLst>
              <a:ext uri="{FF2B5EF4-FFF2-40B4-BE49-F238E27FC236}">
                <a16:creationId xmlns:a16="http://schemas.microsoft.com/office/drawing/2014/main" id="{4156775B-3C9F-B134-F2B7-C69893C05494}"/>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Contents</a:t>
            </a:r>
          </a:p>
        </p:txBody>
      </p:sp>
      <p:sp>
        <p:nvSpPr>
          <p:cNvPr id="4" name="Slide Number Placeholder 3">
            <a:extLst>
              <a:ext uri="{FF2B5EF4-FFF2-40B4-BE49-F238E27FC236}">
                <a16:creationId xmlns:a16="http://schemas.microsoft.com/office/drawing/2014/main" id="{F05A770B-2802-4688-06BA-B2407700E1BE}"/>
              </a:ext>
            </a:extLst>
          </p:cNvPr>
          <p:cNvSpPr>
            <a:spLocks noGrp="1"/>
          </p:cNvSpPr>
          <p:nvPr>
            <p:ph type="sldNum" sz="quarter" idx="12"/>
          </p:nvPr>
        </p:nvSpPr>
        <p:spPr/>
        <p:txBody>
          <a:bodyPr/>
          <a:lstStyle/>
          <a:p>
            <a:fld id="{B6B6B335-BA66-4D24-92C2-27886ABD77F8}" type="slidenum">
              <a:rPr lang="en-PK" smtClean="0"/>
              <a:t>27</a:t>
            </a:fld>
            <a:endParaRPr lang="en-PK"/>
          </a:p>
        </p:txBody>
      </p:sp>
    </p:spTree>
    <p:extLst>
      <p:ext uri="{BB962C8B-B14F-4D97-AF65-F5344CB8AC3E}">
        <p14:creationId xmlns:p14="http://schemas.microsoft.com/office/powerpoint/2010/main" val="1558794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 screenshot, number, font&#10;&#10;Description automatically generated">
            <a:extLst>
              <a:ext uri="{FF2B5EF4-FFF2-40B4-BE49-F238E27FC236}">
                <a16:creationId xmlns:a16="http://schemas.microsoft.com/office/drawing/2014/main" id="{C90420D3-6419-B37E-5EE6-D7C1956CE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838" y="1934527"/>
            <a:ext cx="4979542" cy="4795115"/>
          </a:xfrm>
          <a:prstGeom prst="rect">
            <a:avLst/>
          </a:prstGeom>
        </p:spPr>
      </p:pic>
      <p:pic>
        <p:nvPicPr>
          <p:cNvPr id="2" name="Picture 1" descr="A picture containing plot, line, text, screenshot&#10;&#10;Description automatically generated">
            <a:extLst>
              <a:ext uri="{FF2B5EF4-FFF2-40B4-BE49-F238E27FC236}">
                <a16:creationId xmlns:a16="http://schemas.microsoft.com/office/drawing/2014/main" id="{FA4DED94-60B8-8019-A9A0-E50CE0E575A3}"/>
              </a:ext>
            </a:extLst>
          </p:cNvPr>
          <p:cNvPicPr>
            <a:picLocks noChangeAspect="1"/>
          </p:cNvPicPr>
          <p:nvPr/>
        </p:nvPicPr>
        <p:blipFill rotWithShape="1">
          <a:blip r:embed="rId3">
            <a:extLst>
              <a:ext uri="{28A0092B-C50C-407E-A947-70E740481C1C}">
                <a14:useLocalDpi xmlns:a14="http://schemas.microsoft.com/office/drawing/2010/main" val="0"/>
              </a:ext>
            </a:extLst>
          </a:blip>
          <a:srcRect l="50096"/>
          <a:stretch/>
        </p:blipFill>
        <p:spPr>
          <a:xfrm>
            <a:off x="1127391" y="4358009"/>
            <a:ext cx="3650092" cy="2374202"/>
          </a:xfrm>
          <a:prstGeom prst="rect">
            <a:avLst/>
          </a:prstGeom>
        </p:spPr>
      </p:pic>
      <p:pic>
        <p:nvPicPr>
          <p:cNvPr id="3" name="Picture 2" descr="A picture containing plot, line, text, screenshot&#10;&#10;Description automatically generated">
            <a:extLst>
              <a:ext uri="{FF2B5EF4-FFF2-40B4-BE49-F238E27FC236}">
                <a16:creationId xmlns:a16="http://schemas.microsoft.com/office/drawing/2014/main" id="{2B56567B-31E6-CB7E-0209-675CC19EAF0C}"/>
              </a:ext>
            </a:extLst>
          </p:cNvPr>
          <p:cNvPicPr>
            <a:picLocks noChangeAspect="1"/>
          </p:cNvPicPr>
          <p:nvPr/>
        </p:nvPicPr>
        <p:blipFill rotWithShape="1">
          <a:blip r:embed="rId3">
            <a:extLst>
              <a:ext uri="{28A0092B-C50C-407E-A947-70E740481C1C}">
                <a14:useLocalDpi xmlns:a14="http://schemas.microsoft.com/office/drawing/2010/main" val="0"/>
              </a:ext>
            </a:extLst>
          </a:blip>
          <a:srcRect r="50096"/>
          <a:stretch/>
        </p:blipFill>
        <p:spPr>
          <a:xfrm>
            <a:off x="1127391" y="1983807"/>
            <a:ext cx="3650092" cy="2374202"/>
          </a:xfrm>
          <a:prstGeom prst="rect">
            <a:avLst/>
          </a:prstGeom>
        </p:spPr>
      </p:pic>
      <p:sp>
        <p:nvSpPr>
          <p:cNvPr id="4" name="TextBox 3">
            <a:extLst>
              <a:ext uri="{FF2B5EF4-FFF2-40B4-BE49-F238E27FC236}">
                <a16:creationId xmlns:a16="http://schemas.microsoft.com/office/drawing/2014/main" id="{09EE3FD6-83C8-252C-42DF-FE0F84FB08CF}"/>
              </a:ext>
            </a:extLst>
          </p:cNvPr>
          <p:cNvSpPr txBox="1"/>
          <p:nvPr/>
        </p:nvSpPr>
        <p:spPr>
          <a:xfrm>
            <a:off x="1327239" y="1031442"/>
            <a:ext cx="6372972" cy="369332"/>
          </a:xfrm>
          <a:prstGeom prst="rect">
            <a:avLst/>
          </a:prstGeom>
          <a:noFill/>
        </p:spPr>
        <p:txBody>
          <a:bodyPr wrap="square" rtlCol="0">
            <a:spAutoFit/>
          </a:bodyPr>
          <a:lstStyle/>
          <a:p>
            <a:r>
              <a:rPr lang="en-US" dirty="0"/>
              <a:t>Train = 60.09% , Valid = 61.42,   Test = 60.8 </a:t>
            </a:r>
          </a:p>
        </p:txBody>
      </p:sp>
      <p:sp>
        <p:nvSpPr>
          <p:cNvPr id="5" name="TextBox 4">
            <a:extLst>
              <a:ext uri="{FF2B5EF4-FFF2-40B4-BE49-F238E27FC236}">
                <a16:creationId xmlns:a16="http://schemas.microsoft.com/office/drawing/2014/main" id="{2084C0F5-690A-6120-ECF4-3E7EEB8E7632}"/>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Shallow CNN </a:t>
            </a:r>
          </a:p>
        </p:txBody>
      </p:sp>
      <p:sp>
        <p:nvSpPr>
          <p:cNvPr id="6" name="Slide Number Placeholder 5">
            <a:extLst>
              <a:ext uri="{FF2B5EF4-FFF2-40B4-BE49-F238E27FC236}">
                <a16:creationId xmlns:a16="http://schemas.microsoft.com/office/drawing/2014/main" id="{6B7868B4-A6A2-77F2-7E8E-059603FEE56B}"/>
              </a:ext>
            </a:extLst>
          </p:cNvPr>
          <p:cNvSpPr>
            <a:spLocks noGrp="1"/>
          </p:cNvSpPr>
          <p:nvPr>
            <p:ph type="sldNum" sz="quarter" idx="12"/>
          </p:nvPr>
        </p:nvSpPr>
        <p:spPr/>
        <p:txBody>
          <a:bodyPr/>
          <a:lstStyle/>
          <a:p>
            <a:fld id="{B6B6B335-BA66-4D24-92C2-27886ABD77F8}" type="slidenum">
              <a:rPr lang="en-PK" smtClean="0"/>
              <a:t>28</a:t>
            </a:fld>
            <a:endParaRPr lang="en-PK"/>
          </a:p>
        </p:txBody>
      </p:sp>
    </p:spTree>
    <p:extLst>
      <p:ext uri="{BB962C8B-B14F-4D97-AF65-F5344CB8AC3E}">
        <p14:creationId xmlns:p14="http://schemas.microsoft.com/office/powerpoint/2010/main" val="1357996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ot, line, text, diagram&#10;&#10;Description automatically generated">
            <a:extLst>
              <a:ext uri="{FF2B5EF4-FFF2-40B4-BE49-F238E27FC236}">
                <a16:creationId xmlns:a16="http://schemas.microsoft.com/office/drawing/2014/main" id="{2EBDFB68-9FC5-C5C6-9CA4-E4245C9D44BF}"/>
              </a:ext>
            </a:extLst>
          </p:cNvPr>
          <p:cNvPicPr>
            <a:picLocks noChangeAspect="1"/>
          </p:cNvPicPr>
          <p:nvPr/>
        </p:nvPicPr>
        <p:blipFill rotWithShape="1">
          <a:blip r:embed="rId2">
            <a:extLst>
              <a:ext uri="{28A0092B-C50C-407E-A947-70E740481C1C}">
                <a14:useLocalDpi xmlns:a14="http://schemas.microsoft.com/office/drawing/2010/main" val="0"/>
              </a:ext>
            </a:extLst>
          </a:blip>
          <a:srcRect l="50568"/>
          <a:stretch/>
        </p:blipFill>
        <p:spPr>
          <a:xfrm>
            <a:off x="1065215" y="4234496"/>
            <a:ext cx="3793667" cy="2493255"/>
          </a:xfrm>
          <a:prstGeom prst="rect">
            <a:avLst/>
          </a:prstGeom>
        </p:spPr>
      </p:pic>
      <p:pic>
        <p:nvPicPr>
          <p:cNvPr id="5" name="Picture 4" descr="A picture containing text, screenshot, number, font&#10;&#10;Description automatically generated">
            <a:extLst>
              <a:ext uri="{FF2B5EF4-FFF2-40B4-BE49-F238E27FC236}">
                <a16:creationId xmlns:a16="http://schemas.microsoft.com/office/drawing/2014/main" id="{D373E5D9-DBD2-0F90-89DD-7DA8F6AB1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627" y="1735782"/>
            <a:ext cx="5141624" cy="4951194"/>
          </a:xfrm>
          <a:prstGeom prst="rect">
            <a:avLst/>
          </a:prstGeom>
        </p:spPr>
      </p:pic>
      <p:sp>
        <p:nvSpPr>
          <p:cNvPr id="2" name="TextBox 1">
            <a:extLst>
              <a:ext uri="{FF2B5EF4-FFF2-40B4-BE49-F238E27FC236}">
                <a16:creationId xmlns:a16="http://schemas.microsoft.com/office/drawing/2014/main" id="{5A3E2882-92AF-28CA-328C-17A6C98C1C50}"/>
              </a:ext>
            </a:extLst>
          </p:cNvPr>
          <p:cNvSpPr txBox="1"/>
          <p:nvPr/>
        </p:nvSpPr>
        <p:spPr>
          <a:xfrm>
            <a:off x="1327239" y="1031442"/>
            <a:ext cx="6372972" cy="369332"/>
          </a:xfrm>
          <a:prstGeom prst="rect">
            <a:avLst/>
          </a:prstGeom>
          <a:noFill/>
        </p:spPr>
        <p:txBody>
          <a:bodyPr wrap="square" rtlCol="0">
            <a:spAutoFit/>
          </a:bodyPr>
          <a:lstStyle/>
          <a:p>
            <a:r>
              <a:rPr lang="en-US" dirty="0"/>
              <a:t>Train = 49.95% , Valid = 57.06,   Test = 56.2 </a:t>
            </a:r>
          </a:p>
        </p:txBody>
      </p:sp>
      <p:pic>
        <p:nvPicPr>
          <p:cNvPr id="4" name="Picture 3" descr="A picture containing plot, line, text, diagram&#10;&#10;Description automatically generated">
            <a:extLst>
              <a:ext uri="{FF2B5EF4-FFF2-40B4-BE49-F238E27FC236}">
                <a16:creationId xmlns:a16="http://schemas.microsoft.com/office/drawing/2014/main" id="{D99975EA-980E-1342-23FE-E15A49BD9D50}"/>
              </a:ext>
            </a:extLst>
          </p:cNvPr>
          <p:cNvPicPr>
            <a:picLocks noChangeAspect="1"/>
          </p:cNvPicPr>
          <p:nvPr/>
        </p:nvPicPr>
        <p:blipFill rotWithShape="1">
          <a:blip r:embed="rId2">
            <a:extLst>
              <a:ext uri="{28A0092B-C50C-407E-A947-70E740481C1C}">
                <a14:useLocalDpi xmlns:a14="http://schemas.microsoft.com/office/drawing/2010/main" val="0"/>
              </a:ext>
            </a:extLst>
          </a:blip>
          <a:srcRect r="48655"/>
          <a:stretch/>
        </p:blipFill>
        <p:spPr>
          <a:xfrm>
            <a:off x="1139029" y="1811025"/>
            <a:ext cx="3793667" cy="2400354"/>
          </a:xfrm>
          <a:prstGeom prst="rect">
            <a:avLst/>
          </a:prstGeom>
        </p:spPr>
      </p:pic>
      <p:sp>
        <p:nvSpPr>
          <p:cNvPr id="6" name="TextBox 5">
            <a:extLst>
              <a:ext uri="{FF2B5EF4-FFF2-40B4-BE49-F238E27FC236}">
                <a16:creationId xmlns:a16="http://schemas.microsoft.com/office/drawing/2014/main" id="{EF3580A2-58D7-2527-67EF-43539B22964A}"/>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Shallow CNN – Aug </a:t>
            </a:r>
          </a:p>
        </p:txBody>
      </p:sp>
      <p:sp>
        <p:nvSpPr>
          <p:cNvPr id="7" name="Slide Number Placeholder 6">
            <a:extLst>
              <a:ext uri="{FF2B5EF4-FFF2-40B4-BE49-F238E27FC236}">
                <a16:creationId xmlns:a16="http://schemas.microsoft.com/office/drawing/2014/main" id="{264DFDC3-7058-DF08-C16A-571675DFAD02}"/>
              </a:ext>
            </a:extLst>
          </p:cNvPr>
          <p:cNvSpPr>
            <a:spLocks noGrp="1"/>
          </p:cNvSpPr>
          <p:nvPr>
            <p:ph type="sldNum" sz="quarter" idx="12"/>
          </p:nvPr>
        </p:nvSpPr>
        <p:spPr/>
        <p:txBody>
          <a:bodyPr/>
          <a:lstStyle/>
          <a:p>
            <a:fld id="{B6B6B335-BA66-4D24-92C2-27886ABD77F8}" type="slidenum">
              <a:rPr lang="en-PK" smtClean="0"/>
              <a:t>29</a:t>
            </a:fld>
            <a:endParaRPr lang="en-PK"/>
          </a:p>
        </p:txBody>
      </p:sp>
    </p:spTree>
    <p:extLst>
      <p:ext uri="{BB962C8B-B14F-4D97-AF65-F5344CB8AC3E}">
        <p14:creationId xmlns:p14="http://schemas.microsoft.com/office/powerpoint/2010/main" val="3842952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7C54B7-0A69-3757-7C94-122D7BE8057D}"/>
              </a:ext>
            </a:extLst>
          </p:cNvPr>
          <p:cNvSpPr txBox="1"/>
          <p:nvPr/>
        </p:nvSpPr>
        <p:spPr>
          <a:xfrm>
            <a:off x="890555" y="1778886"/>
            <a:ext cx="4561726" cy="327628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b="1" dirty="0"/>
              <a:t>Introduction</a:t>
            </a:r>
            <a:r>
              <a:rPr lang="en-US" sz="2000" dirty="0"/>
              <a:t>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Objective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Dataset</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Methods and Implementation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Results</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Conclusion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Outlook</a:t>
            </a:r>
          </a:p>
        </p:txBody>
      </p:sp>
      <p:sp>
        <p:nvSpPr>
          <p:cNvPr id="3" name="TextBox 2">
            <a:extLst>
              <a:ext uri="{FF2B5EF4-FFF2-40B4-BE49-F238E27FC236}">
                <a16:creationId xmlns:a16="http://schemas.microsoft.com/office/drawing/2014/main" id="{4156775B-3C9F-B134-F2B7-C69893C05494}"/>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Contents</a:t>
            </a:r>
          </a:p>
        </p:txBody>
      </p:sp>
      <p:sp>
        <p:nvSpPr>
          <p:cNvPr id="4" name="Slide Number Placeholder 3">
            <a:extLst>
              <a:ext uri="{FF2B5EF4-FFF2-40B4-BE49-F238E27FC236}">
                <a16:creationId xmlns:a16="http://schemas.microsoft.com/office/drawing/2014/main" id="{F05A770B-2802-4688-06BA-B2407700E1BE}"/>
              </a:ext>
            </a:extLst>
          </p:cNvPr>
          <p:cNvSpPr>
            <a:spLocks noGrp="1"/>
          </p:cNvSpPr>
          <p:nvPr>
            <p:ph type="sldNum" sz="quarter" idx="12"/>
          </p:nvPr>
        </p:nvSpPr>
        <p:spPr/>
        <p:txBody>
          <a:bodyPr/>
          <a:lstStyle/>
          <a:p>
            <a:fld id="{B6B6B335-BA66-4D24-92C2-27886ABD77F8}" type="slidenum">
              <a:rPr lang="en-PK" smtClean="0"/>
              <a:t>3</a:t>
            </a:fld>
            <a:endParaRPr lang="en-PK"/>
          </a:p>
        </p:txBody>
      </p:sp>
    </p:spTree>
    <p:extLst>
      <p:ext uri="{BB962C8B-B14F-4D97-AF65-F5344CB8AC3E}">
        <p14:creationId xmlns:p14="http://schemas.microsoft.com/office/powerpoint/2010/main" val="4075599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ne, plot, text, diagram&#10;&#10;Description automatically generated">
            <a:extLst>
              <a:ext uri="{FF2B5EF4-FFF2-40B4-BE49-F238E27FC236}">
                <a16:creationId xmlns:a16="http://schemas.microsoft.com/office/drawing/2014/main" id="{2A4AA19A-5DBB-8B7B-61DB-81C8B8D06FF8}"/>
              </a:ext>
            </a:extLst>
          </p:cNvPr>
          <p:cNvPicPr>
            <a:picLocks noChangeAspect="1"/>
          </p:cNvPicPr>
          <p:nvPr/>
        </p:nvPicPr>
        <p:blipFill rotWithShape="1">
          <a:blip r:embed="rId3">
            <a:extLst>
              <a:ext uri="{28A0092B-C50C-407E-A947-70E740481C1C}">
                <a14:useLocalDpi xmlns:a14="http://schemas.microsoft.com/office/drawing/2010/main" val="0"/>
              </a:ext>
            </a:extLst>
          </a:blip>
          <a:srcRect l="50728"/>
          <a:stretch/>
        </p:blipFill>
        <p:spPr>
          <a:xfrm>
            <a:off x="1327239" y="4179778"/>
            <a:ext cx="3942224" cy="2597103"/>
          </a:xfrm>
          <a:prstGeom prst="rect">
            <a:avLst/>
          </a:prstGeom>
        </p:spPr>
      </p:pic>
      <p:pic>
        <p:nvPicPr>
          <p:cNvPr id="5" name="Picture 4" descr="A picture containing text, screenshot, number, font&#10;&#10;Description automatically generated">
            <a:extLst>
              <a:ext uri="{FF2B5EF4-FFF2-40B4-BE49-F238E27FC236}">
                <a16:creationId xmlns:a16="http://schemas.microsoft.com/office/drawing/2014/main" id="{1DBA0468-9CCF-69E4-AF48-7290D86DE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64404"/>
            <a:ext cx="5163970" cy="4972712"/>
          </a:xfrm>
          <a:prstGeom prst="rect">
            <a:avLst/>
          </a:prstGeom>
        </p:spPr>
      </p:pic>
      <p:sp>
        <p:nvSpPr>
          <p:cNvPr id="2" name="TextBox 1">
            <a:extLst>
              <a:ext uri="{FF2B5EF4-FFF2-40B4-BE49-F238E27FC236}">
                <a16:creationId xmlns:a16="http://schemas.microsoft.com/office/drawing/2014/main" id="{12AE81FB-99D5-6060-2DD4-D768A75CC3A2}"/>
              </a:ext>
            </a:extLst>
          </p:cNvPr>
          <p:cNvSpPr txBox="1"/>
          <p:nvPr/>
        </p:nvSpPr>
        <p:spPr>
          <a:xfrm>
            <a:off x="1327239" y="1031442"/>
            <a:ext cx="6372972" cy="369332"/>
          </a:xfrm>
          <a:prstGeom prst="rect">
            <a:avLst/>
          </a:prstGeom>
          <a:noFill/>
        </p:spPr>
        <p:txBody>
          <a:bodyPr wrap="square" rtlCol="0">
            <a:spAutoFit/>
          </a:bodyPr>
          <a:lstStyle/>
          <a:p>
            <a:r>
              <a:rPr lang="en-US" dirty="0"/>
              <a:t>Train = 60.03% , Valid = 60.65,   Test = 61.1 </a:t>
            </a:r>
          </a:p>
        </p:txBody>
      </p:sp>
      <p:sp>
        <p:nvSpPr>
          <p:cNvPr id="4" name="TextBox 3">
            <a:extLst>
              <a:ext uri="{FF2B5EF4-FFF2-40B4-BE49-F238E27FC236}">
                <a16:creationId xmlns:a16="http://schemas.microsoft.com/office/drawing/2014/main" id="{CEEF375B-A2BF-35E8-9BB8-8F7EB4601798}"/>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Shallow CNN – HP Tune</a:t>
            </a:r>
          </a:p>
        </p:txBody>
      </p:sp>
      <p:pic>
        <p:nvPicPr>
          <p:cNvPr id="6" name="Picture 5" descr="A picture containing line, plot, text, diagram&#10;&#10;Description automatically generated">
            <a:extLst>
              <a:ext uri="{FF2B5EF4-FFF2-40B4-BE49-F238E27FC236}">
                <a16:creationId xmlns:a16="http://schemas.microsoft.com/office/drawing/2014/main" id="{793A193C-C6C9-505D-0325-777A0EFFD672}"/>
              </a:ext>
            </a:extLst>
          </p:cNvPr>
          <p:cNvPicPr>
            <a:picLocks noChangeAspect="1"/>
          </p:cNvPicPr>
          <p:nvPr/>
        </p:nvPicPr>
        <p:blipFill rotWithShape="1">
          <a:blip r:embed="rId3">
            <a:extLst>
              <a:ext uri="{28A0092B-C50C-407E-A947-70E740481C1C}">
                <a14:useLocalDpi xmlns:a14="http://schemas.microsoft.com/office/drawing/2010/main" val="0"/>
              </a:ext>
            </a:extLst>
          </a:blip>
          <a:srcRect r="48876"/>
          <a:stretch/>
        </p:blipFill>
        <p:spPr>
          <a:xfrm>
            <a:off x="1374139" y="1677522"/>
            <a:ext cx="3895324" cy="2473238"/>
          </a:xfrm>
          <a:prstGeom prst="rect">
            <a:avLst/>
          </a:prstGeom>
        </p:spPr>
      </p:pic>
      <p:sp>
        <p:nvSpPr>
          <p:cNvPr id="7" name="Slide Number Placeholder 6">
            <a:extLst>
              <a:ext uri="{FF2B5EF4-FFF2-40B4-BE49-F238E27FC236}">
                <a16:creationId xmlns:a16="http://schemas.microsoft.com/office/drawing/2014/main" id="{D448296E-571F-6D86-9DF9-112F7722762F}"/>
              </a:ext>
            </a:extLst>
          </p:cNvPr>
          <p:cNvSpPr>
            <a:spLocks noGrp="1"/>
          </p:cNvSpPr>
          <p:nvPr>
            <p:ph type="sldNum" sz="quarter" idx="12"/>
          </p:nvPr>
        </p:nvSpPr>
        <p:spPr/>
        <p:txBody>
          <a:bodyPr/>
          <a:lstStyle/>
          <a:p>
            <a:fld id="{B6B6B335-BA66-4D24-92C2-27886ABD77F8}" type="slidenum">
              <a:rPr lang="en-PK" smtClean="0"/>
              <a:t>30</a:t>
            </a:fld>
            <a:endParaRPr lang="en-PK"/>
          </a:p>
        </p:txBody>
      </p:sp>
    </p:spTree>
    <p:extLst>
      <p:ext uri="{BB962C8B-B14F-4D97-AF65-F5344CB8AC3E}">
        <p14:creationId xmlns:p14="http://schemas.microsoft.com/office/powerpoint/2010/main" val="788342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ne, plot, screenshot, text&#10;&#10;Description automatically generated">
            <a:extLst>
              <a:ext uri="{FF2B5EF4-FFF2-40B4-BE49-F238E27FC236}">
                <a16:creationId xmlns:a16="http://schemas.microsoft.com/office/drawing/2014/main" id="{6610CC20-0B3E-AA24-AE58-8A5CCD300400}"/>
              </a:ext>
            </a:extLst>
          </p:cNvPr>
          <p:cNvPicPr>
            <a:picLocks noChangeAspect="1"/>
          </p:cNvPicPr>
          <p:nvPr/>
        </p:nvPicPr>
        <p:blipFill rotWithShape="1">
          <a:blip r:embed="rId2">
            <a:extLst>
              <a:ext uri="{28A0092B-C50C-407E-A947-70E740481C1C}">
                <a14:useLocalDpi xmlns:a14="http://schemas.microsoft.com/office/drawing/2010/main" val="0"/>
              </a:ext>
            </a:extLst>
          </a:blip>
          <a:srcRect r="48728"/>
          <a:stretch/>
        </p:blipFill>
        <p:spPr>
          <a:xfrm>
            <a:off x="889271" y="1768686"/>
            <a:ext cx="4011362" cy="2539573"/>
          </a:xfrm>
          <a:prstGeom prst="rect">
            <a:avLst/>
          </a:prstGeom>
        </p:spPr>
      </p:pic>
      <p:pic>
        <p:nvPicPr>
          <p:cNvPr id="5" name="Picture 4" descr="A picture containing text, screenshot, number, font&#10;&#10;Description automatically generated">
            <a:extLst>
              <a:ext uri="{FF2B5EF4-FFF2-40B4-BE49-F238E27FC236}">
                <a16:creationId xmlns:a16="http://schemas.microsoft.com/office/drawing/2014/main" id="{3B6D1074-169B-0483-65F6-89F5B6378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6224" y="1768686"/>
            <a:ext cx="4970819" cy="4786715"/>
          </a:xfrm>
          <a:prstGeom prst="rect">
            <a:avLst/>
          </a:prstGeom>
        </p:spPr>
      </p:pic>
      <p:sp>
        <p:nvSpPr>
          <p:cNvPr id="2" name="TextBox 1">
            <a:extLst>
              <a:ext uri="{FF2B5EF4-FFF2-40B4-BE49-F238E27FC236}">
                <a16:creationId xmlns:a16="http://schemas.microsoft.com/office/drawing/2014/main" id="{503CF119-8100-117D-424E-54721F38D25E}"/>
              </a:ext>
            </a:extLst>
          </p:cNvPr>
          <p:cNvSpPr txBox="1"/>
          <p:nvPr/>
        </p:nvSpPr>
        <p:spPr>
          <a:xfrm>
            <a:off x="1327239" y="1031442"/>
            <a:ext cx="6372972" cy="369332"/>
          </a:xfrm>
          <a:prstGeom prst="rect">
            <a:avLst/>
          </a:prstGeom>
          <a:noFill/>
        </p:spPr>
        <p:txBody>
          <a:bodyPr wrap="square" rtlCol="0">
            <a:spAutoFit/>
          </a:bodyPr>
          <a:lstStyle/>
          <a:p>
            <a:r>
              <a:rPr lang="en-US" dirty="0"/>
              <a:t>Train = 48.62% , Valid = 57.03%,   Test = 57.5% </a:t>
            </a:r>
          </a:p>
        </p:txBody>
      </p:sp>
      <p:sp>
        <p:nvSpPr>
          <p:cNvPr id="4" name="TextBox 3">
            <a:extLst>
              <a:ext uri="{FF2B5EF4-FFF2-40B4-BE49-F238E27FC236}">
                <a16:creationId xmlns:a16="http://schemas.microsoft.com/office/drawing/2014/main" id="{CC4FB0A5-07C3-2EDC-B588-A9AFD8ABBEA7}"/>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Shallow CNN – Aug + HP Tune</a:t>
            </a:r>
          </a:p>
        </p:txBody>
      </p:sp>
      <p:pic>
        <p:nvPicPr>
          <p:cNvPr id="6" name="Picture 5" descr="A picture containing line, plot, screenshot, text&#10;&#10;Description automatically generated">
            <a:extLst>
              <a:ext uri="{FF2B5EF4-FFF2-40B4-BE49-F238E27FC236}">
                <a16:creationId xmlns:a16="http://schemas.microsoft.com/office/drawing/2014/main" id="{DFE182D1-D720-6D96-2109-A59B5BCDBF34}"/>
              </a:ext>
            </a:extLst>
          </p:cNvPr>
          <p:cNvPicPr>
            <a:picLocks noChangeAspect="1"/>
          </p:cNvPicPr>
          <p:nvPr/>
        </p:nvPicPr>
        <p:blipFill rotWithShape="1">
          <a:blip r:embed="rId2">
            <a:extLst>
              <a:ext uri="{28A0092B-C50C-407E-A947-70E740481C1C}">
                <a14:useLocalDpi xmlns:a14="http://schemas.microsoft.com/office/drawing/2010/main" val="0"/>
              </a:ext>
            </a:extLst>
          </a:blip>
          <a:srcRect l="50839"/>
          <a:stretch/>
        </p:blipFill>
        <p:spPr>
          <a:xfrm>
            <a:off x="994700" y="4308259"/>
            <a:ext cx="3828858" cy="2528097"/>
          </a:xfrm>
          <a:prstGeom prst="rect">
            <a:avLst/>
          </a:prstGeom>
        </p:spPr>
      </p:pic>
      <p:sp>
        <p:nvSpPr>
          <p:cNvPr id="7" name="Slide Number Placeholder 6">
            <a:extLst>
              <a:ext uri="{FF2B5EF4-FFF2-40B4-BE49-F238E27FC236}">
                <a16:creationId xmlns:a16="http://schemas.microsoft.com/office/drawing/2014/main" id="{053EC3AD-67E4-E7A0-EB0C-F22197E73681}"/>
              </a:ext>
            </a:extLst>
          </p:cNvPr>
          <p:cNvSpPr>
            <a:spLocks noGrp="1"/>
          </p:cNvSpPr>
          <p:nvPr>
            <p:ph type="sldNum" sz="quarter" idx="12"/>
          </p:nvPr>
        </p:nvSpPr>
        <p:spPr/>
        <p:txBody>
          <a:bodyPr/>
          <a:lstStyle/>
          <a:p>
            <a:fld id="{B6B6B335-BA66-4D24-92C2-27886ABD77F8}" type="slidenum">
              <a:rPr lang="en-PK" smtClean="0"/>
              <a:t>31</a:t>
            </a:fld>
            <a:endParaRPr lang="en-PK"/>
          </a:p>
        </p:txBody>
      </p:sp>
    </p:spTree>
    <p:extLst>
      <p:ext uri="{BB962C8B-B14F-4D97-AF65-F5344CB8AC3E}">
        <p14:creationId xmlns:p14="http://schemas.microsoft.com/office/powerpoint/2010/main" val="2036781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ot, line, diagram, slope&#10;&#10;Description automatically generated">
            <a:extLst>
              <a:ext uri="{FF2B5EF4-FFF2-40B4-BE49-F238E27FC236}">
                <a16:creationId xmlns:a16="http://schemas.microsoft.com/office/drawing/2014/main" id="{693141A6-524B-D646-13E5-3329394BF329}"/>
              </a:ext>
            </a:extLst>
          </p:cNvPr>
          <p:cNvPicPr>
            <a:picLocks noChangeAspect="1"/>
          </p:cNvPicPr>
          <p:nvPr/>
        </p:nvPicPr>
        <p:blipFill rotWithShape="1">
          <a:blip r:embed="rId2">
            <a:extLst>
              <a:ext uri="{28A0092B-C50C-407E-A947-70E740481C1C}">
                <a14:useLocalDpi xmlns:a14="http://schemas.microsoft.com/office/drawing/2010/main" val="0"/>
              </a:ext>
            </a:extLst>
          </a:blip>
          <a:srcRect l="49955"/>
          <a:stretch/>
        </p:blipFill>
        <p:spPr>
          <a:xfrm>
            <a:off x="1327239" y="4207695"/>
            <a:ext cx="3624905" cy="2342082"/>
          </a:xfrm>
          <a:prstGeom prst="rect">
            <a:avLst/>
          </a:prstGeom>
        </p:spPr>
      </p:pic>
      <p:pic>
        <p:nvPicPr>
          <p:cNvPr id="5" name="Picture 4" descr="A picture containing text, screenshot, number, font&#10;&#10;Description automatically generated">
            <a:extLst>
              <a:ext uri="{FF2B5EF4-FFF2-40B4-BE49-F238E27FC236}">
                <a16:creationId xmlns:a16="http://schemas.microsoft.com/office/drawing/2014/main" id="{39EE9D7C-9B21-1A40-3FB3-705F8EB99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765" y="1508413"/>
            <a:ext cx="5235262" cy="5041364"/>
          </a:xfrm>
          <a:prstGeom prst="rect">
            <a:avLst/>
          </a:prstGeom>
        </p:spPr>
      </p:pic>
      <p:sp>
        <p:nvSpPr>
          <p:cNvPr id="2" name="TextBox 1">
            <a:extLst>
              <a:ext uri="{FF2B5EF4-FFF2-40B4-BE49-F238E27FC236}">
                <a16:creationId xmlns:a16="http://schemas.microsoft.com/office/drawing/2014/main" id="{DFFED5A1-816C-C668-BC59-B2AF92851E78}"/>
              </a:ext>
            </a:extLst>
          </p:cNvPr>
          <p:cNvSpPr txBox="1"/>
          <p:nvPr/>
        </p:nvSpPr>
        <p:spPr>
          <a:xfrm>
            <a:off x="1327239" y="1031442"/>
            <a:ext cx="6372972" cy="369332"/>
          </a:xfrm>
          <a:prstGeom prst="rect">
            <a:avLst/>
          </a:prstGeom>
          <a:noFill/>
        </p:spPr>
        <p:txBody>
          <a:bodyPr wrap="square" rtlCol="0">
            <a:spAutoFit/>
          </a:bodyPr>
          <a:lstStyle/>
          <a:p>
            <a:r>
              <a:rPr lang="en-US" dirty="0"/>
              <a:t>Train = 82.52% , Valid = 66.22%,   Test = 66 </a:t>
            </a:r>
          </a:p>
        </p:txBody>
      </p:sp>
      <p:sp>
        <p:nvSpPr>
          <p:cNvPr id="7" name="TextBox 6">
            <a:extLst>
              <a:ext uri="{FF2B5EF4-FFF2-40B4-BE49-F238E27FC236}">
                <a16:creationId xmlns:a16="http://schemas.microsoft.com/office/drawing/2014/main" id="{8289244C-CB23-35F9-D094-676166A00AD7}"/>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Deep CNN</a:t>
            </a:r>
          </a:p>
        </p:txBody>
      </p:sp>
      <p:pic>
        <p:nvPicPr>
          <p:cNvPr id="8" name="Picture 7" descr="A picture containing plot, line, diagram, slope&#10;&#10;Description automatically generated">
            <a:extLst>
              <a:ext uri="{FF2B5EF4-FFF2-40B4-BE49-F238E27FC236}">
                <a16:creationId xmlns:a16="http://schemas.microsoft.com/office/drawing/2014/main" id="{3B9E28E7-AF9A-F96F-DFC3-54FE60CEA795}"/>
              </a:ext>
            </a:extLst>
          </p:cNvPr>
          <p:cNvPicPr>
            <a:picLocks noChangeAspect="1"/>
          </p:cNvPicPr>
          <p:nvPr/>
        </p:nvPicPr>
        <p:blipFill rotWithShape="1">
          <a:blip r:embed="rId2">
            <a:extLst>
              <a:ext uri="{28A0092B-C50C-407E-A947-70E740481C1C}">
                <a14:useLocalDpi xmlns:a14="http://schemas.microsoft.com/office/drawing/2010/main" val="0"/>
              </a:ext>
            </a:extLst>
          </a:blip>
          <a:srcRect r="50508"/>
          <a:stretch/>
        </p:blipFill>
        <p:spPr>
          <a:xfrm>
            <a:off x="1229574" y="1766203"/>
            <a:ext cx="3722570" cy="2441492"/>
          </a:xfrm>
          <a:prstGeom prst="rect">
            <a:avLst/>
          </a:prstGeom>
        </p:spPr>
      </p:pic>
      <p:sp>
        <p:nvSpPr>
          <p:cNvPr id="4" name="Slide Number Placeholder 3">
            <a:extLst>
              <a:ext uri="{FF2B5EF4-FFF2-40B4-BE49-F238E27FC236}">
                <a16:creationId xmlns:a16="http://schemas.microsoft.com/office/drawing/2014/main" id="{9EF4C53C-9B28-377C-E0CD-820307ED8AF3}"/>
              </a:ext>
            </a:extLst>
          </p:cNvPr>
          <p:cNvSpPr>
            <a:spLocks noGrp="1"/>
          </p:cNvSpPr>
          <p:nvPr>
            <p:ph type="sldNum" sz="quarter" idx="12"/>
          </p:nvPr>
        </p:nvSpPr>
        <p:spPr/>
        <p:txBody>
          <a:bodyPr/>
          <a:lstStyle/>
          <a:p>
            <a:fld id="{B6B6B335-BA66-4D24-92C2-27886ABD77F8}" type="slidenum">
              <a:rPr lang="en-PK" smtClean="0"/>
              <a:t>32</a:t>
            </a:fld>
            <a:endParaRPr lang="en-PK"/>
          </a:p>
        </p:txBody>
      </p:sp>
    </p:spTree>
    <p:extLst>
      <p:ext uri="{BB962C8B-B14F-4D97-AF65-F5344CB8AC3E}">
        <p14:creationId xmlns:p14="http://schemas.microsoft.com/office/powerpoint/2010/main" val="2124703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of a graph of a graph of a graph of a graph of a graph of a graph of a graph of a graph of a graph of a graph of a graph of&#10;&#10;Description automatically generated with medium confidence">
            <a:extLst>
              <a:ext uri="{FF2B5EF4-FFF2-40B4-BE49-F238E27FC236}">
                <a16:creationId xmlns:a16="http://schemas.microsoft.com/office/drawing/2014/main" id="{E4D5D3C4-6F3D-59D6-F259-BF555A968BD1}"/>
              </a:ext>
            </a:extLst>
          </p:cNvPr>
          <p:cNvPicPr>
            <a:picLocks noChangeAspect="1"/>
          </p:cNvPicPr>
          <p:nvPr/>
        </p:nvPicPr>
        <p:blipFill rotWithShape="1">
          <a:blip r:embed="rId2">
            <a:extLst>
              <a:ext uri="{28A0092B-C50C-407E-A947-70E740481C1C}">
                <a14:useLocalDpi xmlns:a14="http://schemas.microsoft.com/office/drawing/2010/main" val="0"/>
              </a:ext>
            </a:extLst>
          </a:blip>
          <a:srcRect l="49859"/>
          <a:stretch/>
        </p:blipFill>
        <p:spPr>
          <a:xfrm>
            <a:off x="1327239" y="4201639"/>
            <a:ext cx="3879079" cy="2511173"/>
          </a:xfrm>
          <a:prstGeom prst="rect">
            <a:avLst/>
          </a:prstGeom>
        </p:spPr>
      </p:pic>
      <p:pic>
        <p:nvPicPr>
          <p:cNvPr id="6" name="Picture 5" descr="A picture containing text, screenshot, number, font&#10;&#10;Description automatically generated">
            <a:extLst>
              <a:ext uri="{FF2B5EF4-FFF2-40B4-BE49-F238E27FC236}">
                <a16:creationId xmlns:a16="http://schemas.microsoft.com/office/drawing/2014/main" id="{B357E6BD-2219-7006-91B3-A98A0A929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207" y="1864149"/>
            <a:ext cx="4826820" cy="4648049"/>
          </a:xfrm>
          <a:prstGeom prst="rect">
            <a:avLst/>
          </a:prstGeom>
        </p:spPr>
      </p:pic>
      <p:sp>
        <p:nvSpPr>
          <p:cNvPr id="3" name="TextBox 2">
            <a:extLst>
              <a:ext uri="{FF2B5EF4-FFF2-40B4-BE49-F238E27FC236}">
                <a16:creationId xmlns:a16="http://schemas.microsoft.com/office/drawing/2014/main" id="{6CC07D06-3AF2-1295-29A9-FF1D135BF596}"/>
              </a:ext>
            </a:extLst>
          </p:cNvPr>
          <p:cNvSpPr txBox="1"/>
          <p:nvPr/>
        </p:nvSpPr>
        <p:spPr>
          <a:xfrm>
            <a:off x="1327239" y="1031442"/>
            <a:ext cx="6372972" cy="369332"/>
          </a:xfrm>
          <a:prstGeom prst="rect">
            <a:avLst/>
          </a:prstGeom>
          <a:noFill/>
        </p:spPr>
        <p:txBody>
          <a:bodyPr wrap="square" rtlCol="0">
            <a:spAutoFit/>
          </a:bodyPr>
          <a:lstStyle/>
          <a:p>
            <a:r>
              <a:rPr lang="en-US" dirty="0"/>
              <a:t>Train = 64.84% , Valid = 66.93%,   Test = 65.24</a:t>
            </a:r>
          </a:p>
        </p:txBody>
      </p:sp>
      <p:sp>
        <p:nvSpPr>
          <p:cNvPr id="5" name="TextBox 4">
            <a:extLst>
              <a:ext uri="{FF2B5EF4-FFF2-40B4-BE49-F238E27FC236}">
                <a16:creationId xmlns:a16="http://schemas.microsoft.com/office/drawing/2014/main" id="{7AFF76D8-73B8-D3C3-38B2-26F86FCC3E30}"/>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Deep CNN – Aug </a:t>
            </a:r>
          </a:p>
        </p:txBody>
      </p:sp>
      <p:pic>
        <p:nvPicPr>
          <p:cNvPr id="7" name="Picture 6" descr="A graph of a graph of a graph of a graph of a graph of a graph of a graph of a graph of a graph of a graph of a graph of a graph of a graph of&#10;&#10;Description automatically generated with medium confidence">
            <a:extLst>
              <a:ext uri="{FF2B5EF4-FFF2-40B4-BE49-F238E27FC236}">
                <a16:creationId xmlns:a16="http://schemas.microsoft.com/office/drawing/2014/main" id="{5EFBFFA5-B9A9-0BB2-B3D7-262597B4573F}"/>
              </a:ext>
            </a:extLst>
          </p:cNvPr>
          <p:cNvPicPr>
            <a:picLocks noChangeAspect="1"/>
          </p:cNvPicPr>
          <p:nvPr/>
        </p:nvPicPr>
        <p:blipFill rotWithShape="1">
          <a:blip r:embed="rId2">
            <a:extLst>
              <a:ext uri="{28A0092B-C50C-407E-A947-70E740481C1C}">
                <a14:useLocalDpi xmlns:a14="http://schemas.microsoft.com/office/drawing/2010/main" val="0"/>
              </a:ext>
            </a:extLst>
          </a:blip>
          <a:srcRect r="50126"/>
          <a:stretch/>
        </p:blipFill>
        <p:spPr>
          <a:xfrm>
            <a:off x="1327239" y="1677001"/>
            <a:ext cx="3879079" cy="2524638"/>
          </a:xfrm>
          <a:prstGeom prst="rect">
            <a:avLst/>
          </a:prstGeom>
        </p:spPr>
      </p:pic>
      <p:sp>
        <p:nvSpPr>
          <p:cNvPr id="2" name="Slide Number Placeholder 1">
            <a:extLst>
              <a:ext uri="{FF2B5EF4-FFF2-40B4-BE49-F238E27FC236}">
                <a16:creationId xmlns:a16="http://schemas.microsoft.com/office/drawing/2014/main" id="{DD3BDDB2-FE77-DE42-31C6-EED268EE9C17}"/>
              </a:ext>
            </a:extLst>
          </p:cNvPr>
          <p:cNvSpPr>
            <a:spLocks noGrp="1"/>
          </p:cNvSpPr>
          <p:nvPr>
            <p:ph type="sldNum" sz="quarter" idx="12"/>
          </p:nvPr>
        </p:nvSpPr>
        <p:spPr/>
        <p:txBody>
          <a:bodyPr/>
          <a:lstStyle/>
          <a:p>
            <a:fld id="{B6B6B335-BA66-4D24-92C2-27886ABD77F8}" type="slidenum">
              <a:rPr lang="en-PK" smtClean="0"/>
              <a:t>33</a:t>
            </a:fld>
            <a:endParaRPr lang="en-PK"/>
          </a:p>
        </p:txBody>
      </p:sp>
    </p:spTree>
    <p:extLst>
      <p:ext uri="{BB962C8B-B14F-4D97-AF65-F5344CB8AC3E}">
        <p14:creationId xmlns:p14="http://schemas.microsoft.com/office/powerpoint/2010/main" val="3919789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of a graph of a graph of a graph of a graph of a graph of a graph of a graph of a graph of a graph of a graph of a graph of&#10;&#10;Description automatically generated with medium confidence">
            <a:extLst>
              <a:ext uri="{FF2B5EF4-FFF2-40B4-BE49-F238E27FC236}">
                <a16:creationId xmlns:a16="http://schemas.microsoft.com/office/drawing/2014/main" id="{9EA7C898-B761-CB72-A498-9E2DA78ADDEF}"/>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1158213" y="4202130"/>
            <a:ext cx="3959628" cy="2570578"/>
          </a:xfrm>
          <a:prstGeom prst="rect">
            <a:avLst/>
          </a:prstGeom>
        </p:spPr>
      </p:pic>
      <p:pic>
        <p:nvPicPr>
          <p:cNvPr id="6" name="Picture 5" descr="A picture containing text, screenshot, number, font&#10;&#10;Description automatically generated">
            <a:extLst>
              <a:ext uri="{FF2B5EF4-FFF2-40B4-BE49-F238E27FC236}">
                <a16:creationId xmlns:a16="http://schemas.microsoft.com/office/drawing/2014/main" id="{450A5B5B-9C26-189F-CAAF-BF8D220B9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558" y="1536053"/>
            <a:ext cx="5224678" cy="5031172"/>
          </a:xfrm>
          <a:prstGeom prst="rect">
            <a:avLst/>
          </a:prstGeom>
        </p:spPr>
      </p:pic>
      <p:sp>
        <p:nvSpPr>
          <p:cNvPr id="3" name="TextBox 2">
            <a:extLst>
              <a:ext uri="{FF2B5EF4-FFF2-40B4-BE49-F238E27FC236}">
                <a16:creationId xmlns:a16="http://schemas.microsoft.com/office/drawing/2014/main" id="{99E6F7F3-D904-1C52-B362-E2E1A1541510}"/>
              </a:ext>
            </a:extLst>
          </p:cNvPr>
          <p:cNvSpPr txBox="1"/>
          <p:nvPr/>
        </p:nvSpPr>
        <p:spPr>
          <a:xfrm>
            <a:off x="1327239" y="1031442"/>
            <a:ext cx="6372972" cy="369332"/>
          </a:xfrm>
          <a:prstGeom prst="rect">
            <a:avLst/>
          </a:prstGeom>
          <a:noFill/>
        </p:spPr>
        <p:txBody>
          <a:bodyPr wrap="square" rtlCol="0">
            <a:spAutoFit/>
          </a:bodyPr>
          <a:lstStyle/>
          <a:p>
            <a:r>
              <a:rPr lang="en-US" dirty="0"/>
              <a:t>Train = 95.76% , Valid = 67.49%,   Test = 66.92 </a:t>
            </a:r>
          </a:p>
        </p:txBody>
      </p:sp>
      <p:sp>
        <p:nvSpPr>
          <p:cNvPr id="5" name="TextBox 4">
            <a:extLst>
              <a:ext uri="{FF2B5EF4-FFF2-40B4-BE49-F238E27FC236}">
                <a16:creationId xmlns:a16="http://schemas.microsoft.com/office/drawing/2014/main" id="{D3E888F1-CE5F-02DE-54B8-4F0E8AB6D969}"/>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Deep CNN – HP Tune</a:t>
            </a:r>
          </a:p>
        </p:txBody>
      </p:sp>
      <p:pic>
        <p:nvPicPr>
          <p:cNvPr id="7" name="Picture 6" descr="A graph of a graph of a graph of a graph of a graph of a graph of a graph of a graph of a graph of a graph of a graph of a graph of a graph of&#10;&#10;Description automatically generated with medium confidence">
            <a:extLst>
              <a:ext uri="{FF2B5EF4-FFF2-40B4-BE49-F238E27FC236}">
                <a16:creationId xmlns:a16="http://schemas.microsoft.com/office/drawing/2014/main" id="{97BC0DB7-98BC-B091-AD71-73DF85E4D730}"/>
              </a:ext>
            </a:extLst>
          </p:cNvPr>
          <p:cNvPicPr>
            <a:picLocks noChangeAspect="1"/>
          </p:cNvPicPr>
          <p:nvPr/>
        </p:nvPicPr>
        <p:blipFill rotWithShape="1">
          <a:blip r:embed="rId2">
            <a:extLst>
              <a:ext uri="{28A0092B-C50C-407E-A947-70E740481C1C}">
                <a14:useLocalDpi xmlns:a14="http://schemas.microsoft.com/office/drawing/2010/main" val="0"/>
              </a:ext>
            </a:extLst>
          </a:blip>
          <a:srcRect r="50776"/>
          <a:stretch/>
        </p:blipFill>
        <p:spPr>
          <a:xfrm>
            <a:off x="1158213" y="1591045"/>
            <a:ext cx="3959629" cy="2611085"/>
          </a:xfrm>
          <a:prstGeom prst="rect">
            <a:avLst/>
          </a:prstGeom>
        </p:spPr>
      </p:pic>
      <p:sp>
        <p:nvSpPr>
          <p:cNvPr id="2" name="Slide Number Placeholder 1">
            <a:extLst>
              <a:ext uri="{FF2B5EF4-FFF2-40B4-BE49-F238E27FC236}">
                <a16:creationId xmlns:a16="http://schemas.microsoft.com/office/drawing/2014/main" id="{3C7025F2-288C-15E8-8F01-3C9A4B087167}"/>
              </a:ext>
            </a:extLst>
          </p:cNvPr>
          <p:cNvSpPr>
            <a:spLocks noGrp="1"/>
          </p:cNvSpPr>
          <p:nvPr>
            <p:ph type="sldNum" sz="quarter" idx="12"/>
          </p:nvPr>
        </p:nvSpPr>
        <p:spPr/>
        <p:txBody>
          <a:bodyPr/>
          <a:lstStyle/>
          <a:p>
            <a:fld id="{B6B6B335-BA66-4D24-92C2-27886ABD77F8}" type="slidenum">
              <a:rPr lang="en-PK" smtClean="0"/>
              <a:t>34</a:t>
            </a:fld>
            <a:endParaRPr lang="en-PK"/>
          </a:p>
        </p:txBody>
      </p:sp>
    </p:spTree>
    <p:extLst>
      <p:ext uri="{BB962C8B-B14F-4D97-AF65-F5344CB8AC3E}">
        <p14:creationId xmlns:p14="http://schemas.microsoft.com/office/powerpoint/2010/main" val="173928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lot, line, screenshot, diagram&#10;&#10;Description automatically generated">
            <a:extLst>
              <a:ext uri="{FF2B5EF4-FFF2-40B4-BE49-F238E27FC236}">
                <a16:creationId xmlns:a16="http://schemas.microsoft.com/office/drawing/2014/main" id="{0DFA94FC-3928-AB30-E1DA-FFA5C2540C0E}"/>
              </a:ext>
            </a:extLst>
          </p:cNvPr>
          <p:cNvPicPr>
            <a:picLocks noChangeAspect="1"/>
          </p:cNvPicPr>
          <p:nvPr/>
        </p:nvPicPr>
        <p:blipFill rotWithShape="1">
          <a:blip r:embed="rId2">
            <a:extLst>
              <a:ext uri="{28A0092B-C50C-407E-A947-70E740481C1C}">
                <a14:useLocalDpi xmlns:a14="http://schemas.microsoft.com/office/drawing/2010/main" val="0"/>
              </a:ext>
            </a:extLst>
          </a:blip>
          <a:srcRect l="49939"/>
          <a:stretch/>
        </p:blipFill>
        <p:spPr>
          <a:xfrm>
            <a:off x="1159708" y="4186823"/>
            <a:ext cx="3894961" cy="2525514"/>
          </a:xfrm>
          <a:prstGeom prst="rect">
            <a:avLst/>
          </a:prstGeom>
        </p:spPr>
      </p:pic>
      <p:pic>
        <p:nvPicPr>
          <p:cNvPr id="6" name="Picture 5" descr="A picture containing text, screenshot, number, font&#10;&#10;Description automatically generated">
            <a:extLst>
              <a:ext uri="{FF2B5EF4-FFF2-40B4-BE49-F238E27FC236}">
                <a16:creationId xmlns:a16="http://schemas.microsoft.com/office/drawing/2014/main" id="{105E4F68-9B47-BB49-83BD-EF2288DFC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455" y="1400774"/>
            <a:ext cx="5384306" cy="5184887"/>
          </a:xfrm>
          <a:prstGeom prst="rect">
            <a:avLst/>
          </a:prstGeom>
        </p:spPr>
      </p:pic>
      <p:sp>
        <p:nvSpPr>
          <p:cNvPr id="3" name="TextBox 2">
            <a:extLst>
              <a:ext uri="{FF2B5EF4-FFF2-40B4-BE49-F238E27FC236}">
                <a16:creationId xmlns:a16="http://schemas.microsoft.com/office/drawing/2014/main" id="{99F98BB5-2B15-CE2E-5963-595F5D35A1F9}"/>
              </a:ext>
            </a:extLst>
          </p:cNvPr>
          <p:cNvSpPr txBox="1"/>
          <p:nvPr/>
        </p:nvSpPr>
        <p:spPr>
          <a:xfrm>
            <a:off x="1327239" y="1031442"/>
            <a:ext cx="6372972" cy="369332"/>
          </a:xfrm>
          <a:prstGeom prst="rect">
            <a:avLst/>
          </a:prstGeom>
          <a:noFill/>
        </p:spPr>
        <p:txBody>
          <a:bodyPr wrap="square" rtlCol="0">
            <a:spAutoFit/>
          </a:bodyPr>
          <a:lstStyle/>
          <a:p>
            <a:r>
              <a:rPr lang="en-US" dirty="0"/>
              <a:t>Train = 69.84% , Valid = 69.41%,   Test = 68.62%</a:t>
            </a:r>
          </a:p>
        </p:txBody>
      </p:sp>
      <p:sp>
        <p:nvSpPr>
          <p:cNvPr id="5" name="TextBox 4">
            <a:extLst>
              <a:ext uri="{FF2B5EF4-FFF2-40B4-BE49-F238E27FC236}">
                <a16:creationId xmlns:a16="http://schemas.microsoft.com/office/drawing/2014/main" id="{8885A4F5-7C89-3768-FE2B-A4F4E51712E5}"/>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Deep CNN – Aug + HP Tune</a:t>
            </a:r>
          </a:p>
        </p:txBody>
      </p:sp>
      <p:pic>
        <p:nvPicPr>
          <p:cNvPr id="7" name="Picture 6" descr="A picture containing plot, line, screenshot, diagram&#10;&#10;Description automatically generated">
            <a:extLst>
              <a:ext uri="{FF2B5EF4-FFF2-40B4-BE49-F238E27FC236}">
                <a16:creationId xmlns:a16="http://schemas.microsoft.com/office/drawing/2014/main" id="{BEACF62D-6226-7828-3656-4BE245C6C2E2}"/>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1057181" y="1525107"/>
            <a:ext cx="4100013" cy="2661716"/>
          </a:xfrm>
          <a:prstGeom prst="rect">
            <a:avLst/>
          </a:prstGeom>
        </p:spPr>
      </p:pic>
      <p:sp>
        <p:nvSpPr>
          <p:cNvPr id="2" name="Slide Number Placeholder 1">
            <a:extLst>
              <a:ext uri="{FF2B5EF4-FFF2-40B4-BE49-F238E27FC236}">
                <a16:creationId xmlns:a16="http://schemas.microsoft.com/office/drawing/2014/main" id="{69752771-BB34-718F-4840-55628A53CDF0}"/>
              </a:ext>
            </a:extLst>
          </p:cNvPr>
          <p:cNvSpPr>
            <a:spLocks noGrp="1"/>
          </p:cNvSpPr>
          <p:nvPr>
            <p:ph type="sldNum" sz="quarter" idx="12"/>
          </p:nvPr>
        </p:nvSpPr>
        <p:spPr/>
        <p:txBody>
          <a:bodyPr/>
          <a:lstStyle/>
          <a:p>
            <a:fld id="{B6B6B335-BA66-4D24-92C2-27886ABD77F8}" type="slidenum">
              <a:rPr lang="en-PK" smtClean="0"/>
              <a:t>35</a:t>
            </a:fld>
            <a:endParaRPr lang="en-PK"/>
          </a:p>
        </p:txBody>
      </p:sp>
    </p:spTree>
    <p:extLst>
      <p:ext uri="{BB962C8B-B14F-4D97-AF65-F5344CB8AC3E}">
        <p14:creationId xmlns:p14="http://schemas.microsoft.com/office/powerpoint/2010/main" val="1299049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of a graph of a graph of a graph of a graph of a graph of a graph of a graph of a graph of a graph of a graph of a graph of&#10;&#10;Description automatically generated with low confidence">
            <a:extLst>
              <a:ext uri="{FF2B5EF4-FFF2-40B4-BE49-F238E27FC236}">
                <a16:creationId xmlns:a16="http://schemas.microsoft.com/office/drawing/2014/main" id="{6E4C45FB-6590-1563-5D95-A9C78307ADAC}"/>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1085177" y="4318231"/>
            <a:ext cx="3387001" cy="2198830"/>
          </a:xfrm>
          <a:prstGeom prst="rect">
            <a:avLst/>
          </a:prstGeom>
        </p:spPr>
      </p:pic>
      <p:pic>
        <p:nvPicPr>
          <p:cNvPr id="6" name="Picture 5" descr="A picture containing text, screenshot, number, font&#10;&#10;Description automatically generated">
            <a:extLst>
              <a:ext uri="{FF2B5EF4-FFF2-40B4-BE49-F238E27FC236}">
                <a16:creationId xmlns:a16="http://schemas.microsoft.com/office/drawing/2014/main" id="{A512CBCE-73A6-AFBD-ADBD-901820313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604" y="1668689"/>
            <a:ext cx="4811213" cy="4668022"/>
          </a:xfrm>
          <a:prstGeom prst="rect">
            <a:avLst/>
          </a:prstGeom>
        </p:spPr>
      </p:pic>
      <p:sp>
        <p:nvSpPr>
          <p:cNvPr id="3" name="TextBox 2">
            <a:extLst>
              <a:ext uri="{FF2B5EF4-FFF2-40B4-BE49-F238E27FC236}">
                <a16:creationId xmlns:a16="http://schemas.microsoft.com/office/drawing/2014/main" id="{DCDB5A50-6EEA-4BD7-11BD-BFEDDCA268EF}"/>
              </a:ext>
            </a:extLst>
          </p:cNvPr>
          <p:cNvSpPr txBox="1"/>
          <p:nvPr/>
        </p:nvSpPr>
        <p:spPr>
          <a:xfrm>
            <a:off x="1327239" y="1031442"/>
            <a:ext cx="6372972" cy="369332"/>
          </a:xfrm>
          <a:prstGeom prst="rect">
            <a:avLst/>
          </a:prstGeom>
          <a:noFill/>
        </p:spPr>
        <p:txBody>
          <a:bodyPr wrap="square" rtlCol="0">
            <a:spAutoFit/>
          </a:bodyPr>
          <a:lstStyle/>
          <a:p>
            <a:r>
              <a:rPr lang="en-US" dirty="0"/>
              <a:t>Train = 63.88% , Valid = 58.15%,   Test = 58.19%</a:t>
            </a:r>
          </a:p>
        </p:txBody>
      </p:sp>
      <p:sp>
        <p:nvSpPr>
          <p:cNvPr id="5" name="TextBox 4">
            <a:extLst>
              <a:ext uri="{FF2B5EF4-FFF2-40B4-BE49-F238E27FC236}">
                <a16:creationId xmlns:a16="http://schemas.microsoft.com/office/drawing/2014/main" id="{FD03690A-21BF-9DD0-6F34-5AC6BC3DD71B}"/>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err="1"/>
              <a:t>MobileNet</a:t>
            </a:r>
            <a:endParaRPr lang="en-US" sz="3200" dirty="0"/>
          </a:p>
        </p:txBody>
      </p:sp>
      <p:pic>
        <p:nvPicPr>
          <p:cNvPr id="7" name="Picture 6" descr="A graph of a graph of a graph of a graph of a graph of a graph of a graph of a graph of a graph of a graph of a graph of a graph of a graph of&#10;&#10;Description automatically generated with low confidence">
            <a:extLst>
              <a:ext uri="{FF2B5EF4-FFF2-40B4-BE49-F238E27FC236}">
                <a16:creationId xmlns:a16="http://schemas.microsoft.com/office/drawing/2014/main" id="{70C627CD-5354-8789-5622-9A0ADA6F31AE}"/>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890555" y="1677522"/>
            <a:ext cx="3581623" cy="2325178"/>
          </a:xfrm>
          <a:prstGeom prst="rect">
            <a:avLst/>
          </a:prstGeom>
        </p:spPr>
      </p:pic>
      <p:sp>
        <p:nvSpPr>
          <p:cNvPr id="2" name="Slide Number Placeholder 1">
            <a:extLst>
              <a:ext uri="{FF2B5EF4-FFF2-40B4-BE49-F238E27FC236}">
                <a16:creationId xmlns:a16="http://schemas.microsoft.com/office/drawing/2014/main" id="{F5644BCE-5486-A979-4044-C20999DBA294}"/>
              </a:ext>
            </a:extLst>
          </p:cNvPr>
          <p:cNvSpPr>
            <a:spLocks noGrp="1"/>
          </p:cNvSpPr>
          <p:nvPr>
            <p:ph type="sldNum" sz="quarter" idx="12"/>
          </p:nvPr>
        </p:nvSpPr>
        <p:spPr/>
        <p:txBody>
          <a:bodyPr/>
          <a:lstStyle/>
          <a:p>
            <a:fld id="{B6B6B335-BA66-4D24-92C2-27886ABD77F8}" type="slidenum">
              <a:rPr lang="en-PK" smtClean="0"/>
              <a:t>36</a:t>
            </a:fld>
            <a:endParaRPr lang="en-PK"/>
          </a:p>
        </p:txBody>
      </p:sp>
    </p:spTree>
    <p:extLst>
      <p:ext uri="{BB962C8B-B14F-4D97-AF65-F5344CB8AC3E}">
        <p14:creationId xmlns:p14="http://schemas.microsoft.com/office/powerpoint/2010/main" val="3445489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of a graph of a graph of a graph of a graph of a graph of a graph of a graph of a graph of a graph of a graph of a graph of&#10;&#10;Description automatically generated with medium confidence">
            <a:extLst>
              <a:ext uri="{FF2B5EF4-FFF2-40B4-BE49-F238E27FC236}">
                <a16:creationId xmlns:a16="http://schemas.microsoft.com/office/drawing/2014/main" id="{ED74AFE9-EC4C-DBEE-7511-7FF5E1679129}"/>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1524198" y="4404710"/>
            <a:ext cx="3414966" cy="2216986"/>
          </a:xfrm>
          <a:prstGeom prst="rect">
            <a:avLst/>
          </a:prstGeom>
        </p:spPr>
      </p:pic>
      <p:pic>
        <p:nvPicPr>
          <p:cNvPr id="6" name="Picture 5" descr="A picture containing text, screenshot, font, diagram&#10;&#10;Description automatically generated">
            <a:extLst>
              <a:ext uri="{FF2B5EF4-FFF2-40B4-BE49-F238E27FC236}">
                <a16:creationId xmlns:a16="http://schemas.microsoft.com/office/drawing/2014/main" id="{3AB57322-878D-E449-3152-D894BF4A9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135" y="2121245"/>
            <a:ext cx="4318053" cy="4183114"/>
          </a:xfrm>
          <a:prstGeom prst="rect">
            <a:avLst/>
          </a:prstGeom>
        </p:spPr>
      </p:pic>
      <p:sp>
        <p:nvSpPr>
          <p:cNvPr id="3" name="TextBox 2">
            <a:extLst>
              <a:ext uri="{FF2B5EF4-FFF2-40B4-BE49-F238E27FC236}">
                <a16:creationId xmlns:a16="http://schemas.microsoft.com/office/drawing/2014/main" id="{85C3B7B3-81FB-602F-9AB3-BEEC5BA81E7E}"/>
              </a:ext>
            </a:extLst>
          </p:cNvPr>
          <p:cNvSpPr txBox="1"/>
          <p:nvPr/>
        </p:nvSpPr>
        <p:spPr>
          <a:xfrm>
            <a:off x="1327239" y="1031442"/>
            <a:ext cx="6372972" cy="369332"/>
          </a:xfrm>
          <a:prstGeom prst="rect">
            <a:avLst/>
          </a:prstGeom>
          <a:noFill/>
        </p:spPr>
        <p:txBody>
          <a:bodyPr wrap="square" rtlCol="0">
            <a:spAutoFit/>
          </a:bodyPr>
          <a:lstStyle/>
          <a:p>
            <a:r>
              <a:rPr lang="en-US" dirty="0"/>
              <a:t>Train = 72.63% , Valid = 66.09%,   Test = 67.26%</a:t>
            </a:r>
          </a:p>
        </p:txBody>
      </p:sp>
      <p:sp>
        <p:nvSpPr>
          <p:cNvPr id="5" name="TextBox 4">
            <a:extLst>
              <a:ext uri="{FF2B5EF4-FFF2-40B4-BE49-F238E27FC236}">
                <a16:creationId xmlns:a16="http://schemas.microsoft.com/office/drawing/2014/main" id="{35EDC5F0-DD11-724A-E95B-F25771930742}"/>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err="1"/>
              <a:t>MobileNet</a:t>
            </a:r>
            <a:r>
              <a:rPr lang="en-US" sz="3200" dirty="0"/>
              <a:t> – Four Emotions</a:t>
            </a:r>
          </a:p>
        </p:txBody>
      </p:sp>
      <p:pic>
        <p:nvPicPr>
          <p:cNvPr id="7" name="Picture 6" descr="A graph of a graph of a graph of a graph of a graph of a graph of a graph of a graph of a graph of a graph of a graph of a graph of a graph of&#10;&#10;Description automatically generated with medium confidence">
            <a:extLst>
              <a:ext uri="{FF2B5EF4-FFF2-40B4-BE49-F238E27FC236}">
                <a16:creationId xmlns:a16="http://schemas.microsoft.com/office/drawing/2014/main" id="{4D08CFEE-0562-E8B9-4797-7A742BDB57DD}"/>
              </a:ext>
            </a:extLst>
          </p:cNvPr>
          <p:cNvPicPr>
            <a:picLocks noChangeAspect="1"/>
          </p:cNvPicPr>
          <p:nvPr/>
        </p:nvPicPr>
        <p:blipFill rotWithShape="1">
          <a:blip r:embed="rId2">
            <a:extLst>
              <a:ext uri="{28A0092B-C50C-407E-A947-70E740481C1C}">
                <a14:useLocalDpi xmlns:a14="http://schemas.microsoft.com/office/drawing/2010/main" val="0"/>
              </a:ext>
            </a:extLst>
          </a:blip>
          <a:srcRect r="49308"/>
          <a:stretch/>
        </p:blipFill>
        <p:spPr>
          <a:xfrm>
            <a:off x="1375812" y="1836053"/>
            <a:ext cx="3711739" cy="2376749"/>
          </a:xfrm>
          <a:prstGeom prst="rect">
            <a:avLst/>
          </a:prstGeom>
        </p:spPr>
      </p:pic>
      <p:sp>
        <p:nvSpPr>
          <p:cNvPr id="2" name="Slide Number Placeholder 1">
            <a:extLst>
              <a:ext uri="{FF2B5EF4-FFF2-40B4-BE49-F238E27FC236}">
                <a16:creationId xmlns:a16="http://schemas.microsoft.com/office/drawing/2014/main" id="{EDA1ED1F-FA1C-A84B-AEF7-F6967F409EDE}"/>
              </a:ext>
            </a:extLst>
          </p:cNvPr>
          <p:cNvSpPr>
            <a:spLocks noGrp="1"/>
          </p:cNvSpPr>
          <p:nvPr>
            <p:ph type="sldNum" sz="quarter" idx="12"/>
          </p:nvPr>
        </p:nvSpPr>
        <p:spPr/>
        <p:txBody>
          <a:bodyPr/>
          <a:lstStyle/>
          <a:p>
            <a:fld id="{B6B6B335-BA66-4D24-92C2-27886ABD77F8}" type="slidenum">
              <a:rPr lang="en-PK" smtClean="0"/>
              <a:t>37</a:t>
            </a:fld>
            <a:endParaRPr lang="en-PK"/>
          </a:p>
        </p:txBody>
      </p:sp>
    </p:spTree>
    <p:extLst>
      <p:ext uri="{BB962C8B-B14F-4D97-AF65-F5344CB8AC3E}">
        <p14:creationId xmlns:p14="http://schemas.microsoft.com/office/powerpoint/2010/main" val="355724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different people's faces&#10;&#10;Description automatically generated with low confidence">
            <a:extLst>
              <a:ext uri="{FF2B5EF4-FFF2-40B4-BE49-F238E27FC236}">
                <a16:creationId xmlns:a16="http://schemas.microsoft.com/office/drawing/2014/main" id="{6B7426F8-B0AD-05A3-14E5-AC8404B0C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646" y="964662"/>
            <a:ext cx="7986576" cy="5688961"/>
          </a:xfrm>
          <a:prstGeom prst="rect">
            <a:avLst/>
          </a:prstGeom>
        </p:spPr>
      </p:pic>
      <p:sp>
        <p:nvSpPr>
          <p:cNvPr id="2" name="TextBox 1">
            <a:extLst>
              <a:ext uri="{FF2B5EF4-FFF2-40B4-BE49-F238E27FC236}">
                <a16:creationId xmlns:a16="http://schemas.microsoft.com/office/drawing/2014/main" id="{DAE804AD-BCA8-F059-866D-38C9DA11CA83}"/>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Misclassified Samples </a:t>
            </a:r>
          </a:p>
        </p:txBody>
      </p:sp>
      <p:sp>
        <p:nvSpPr>
          <p:cNvPr id="4" name="Slide Number Placeholder 3">
            <a:extLst>
              <a:ext uri="{FF2B5EF4-FFF2-40B4-BE49-F238E27FC236}">
                <a16:creationId xmlns:a16="http://schemas.microsoft.com/office/drawing/2014/main" id="{4117A004-C7B1-4ED3-C3F6-CC9CDF7C268A}"/>
              </a:ext>
            </a:extLst>
          </p:cNvPr>
          <p:cNvSpPr>
            <a:spLocks noGrp="1"/>
          </p:cNvSpPr>
          <p:nvPr>
            <p:ph type="sldNum" sz="quarter" idx="12"/>
          </p:nvPr>
        </p:nvSpPr>
        <p:spPr/>
        <p:txBody>
          <a:bodyPr/>
          <a:lstStyle/>
          <a:p>
            <a:fld id="{B6B6B335-BA66-4D24-92C2-27886ABD77F8}" type="slidenum">
              <a:rPr lang="en-PK" smtClean="0"/>
              <a:t>38</a:t>
            </a:fld>
            <a:endParaRPr lang="en-PK"/>
          </a:p>
        </p:txBody>
      </p:sp>
    </p:spTree>
    <p:extLst>
      <p:ext uri="{BB962C8B-B14F-4D97-AF65-F5344CB8AC3E}">
        <p14:creationId xmlns:p14="http://schemas.microsoft.com/office/powerpoint/2010/main" val="649795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a person's face&#10;&#10;Description automatically generated with medium confidence">
            <a:extLst>
              <a:ext uri="{FF2B5EF4-FFF2-40B4-BE49-F238E27FC236}">
                <a16:creationId xmlns:a16="http://schemas.microsoft.com/office/drawing/2014/main" id="{EFACFECE-1B9F-41FB-2A10-ADDCA2AC0F56}"/>
              </a:ext>
            </a:extLst>
          </p:cNvPr>
          <p:cNvPicPr>
            <a:picLocks noChangeAspect="1"/>
          </p:cNvPicPr>
          <p:nvPr/>
        </p:nvPicPr>
        <p:blipFill>
          <a:blip r:embed="rId2"/>
          <a:stretch>
            <a:fillRect/>
          </a:stretch>
        </p:blipFill>
        <p:spPr>
          <a:xfrm>
            <a:off x="1585579" y="1588841"/>
            <a:ext cx="9020842" cy="3680318"/>
          </a:xfrm>
          <a:prstGeom prst="rect">
            <a:avLst/>
          </a:prstGeom>
        </p:spPr>
      </p:pic>
      <p:sp>
        <p:nvSpPr>
          <p:cNvPr id="7" name="TextBox 6">
            <a:extLst>
              <a:ext uri="{FF2B5EF4-FFF2-40B4-BE49-F238E27FC236}">
                <a16:creationId xmlns:a16="http://schemas.microsoft.com/office/drawing/2014/main" id="{59300CFA-5C84-37F8-DD42-76E9C29CEEDB}"/>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Misclassified “Happy” samples </a:t>
            </a:r>
          </a:p>
        </p:txBody>
      </p:sp>
      <p:sp>
        <p:nvSpPr>
          <p:cNvPr id="8" name="Slide Number Placeholder 7">
            <a:extLst>
              <a:ext uri="{FF2B5EF4-FFF2-40B4-BE49-F238E27FC236}">
                <a16:creationId xmlns:a16="http://schemas.microsoft.com/office/drawing/2014/main" id="{406AC1A5-AACD-17C1-EF60-431E6AB50B37}"/>
              </a:ext>
            </a:extLst>
          </p:cNvPr>
          <p:cNvSpPr>
            <a:spLocks noGrp="1"/>
          </p:cNvSpPr>
          <p:nvPr>
            <p:ph type="sldNum" sz="quarter" idx="12"/>
          </p:nvPr>
        </p:nvSpPr>
        <p:spPr/>
        <p:txBody>
          <a:bodyPr/>
          <a:lstStyle/>
          <a:p>
            <a:fld id="{B6B6B335-BA66-4D24-92C2-27886ABD77F8}" type="slidenum">
              <a:rPr lang="en-PK" smtClean="0"/>
              <a:t>39</a:t>
            </a:fld>
            <a:endParaRPr lang="en-PK"/>
          </a:p>
        </p:txBody>
      </p:sp>
    </p:spTree>
    <p:extLst>
      <p:ext uri="{BB962C8B-B14F-4D97-AF65-F5344CB8AC3E}">
        <p14:creationId xmlns:p14="http://schemas.microsoft.com/office/powerpoint/2010/main" val="175096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C70090-2346-87D3-9ABD-C8FE268B44F6}"/>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Introduction</a:t>
            </a:r>
          </a:p>
        </p:txBody>
      </p:sp>
      <p:sp>
        <p:nvSpPr>
          <p:cNvPr id="7" name="TextBox 6">
            <a:extLst>
              <a:ext uri="{FF2B5EF4-FFF2-40B4-BE49-F238E27FC236}">
                <a16:creationId xmlns:a16="http://schemas.microsoft.com/office/drawing/2014/main" id="{3F356B24-6AC5-3D39-E4A3-AD2A31D8D8CE}"/>
              </a:ext>
            </a:extLst>
          </p:cNvPr>
          <p:cNvSpPr txBox="1"/>
          <p:nvPr/>
        </p:nvSpPr>
        <p:spPr>
          <a:xfrm>
            <a:off x="890555" y="1405577"/>
            <a:ext cx="10821984" cy="3470437"/>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US" sz="1600" dirty="0"/>
              <a:t>Facial Emotion Recognition (FER) -  detect and interpret a person's emotional state through facial expressions.</a:t>
            </a:r>
          </a:p>
          <a:p>
            <a:pPr marL="285750" indent="-285750">
              <a:lnSpc>
                <a:spcPct val="200000"/>
              </a:lnSpc>
              <a:buFont typeface="Wingdings" panose="05000000000000000000" pitchFamily="2" charset="2"/>
              <a:buChar char="v"/>
            </a:pPr>
            <a:r>
              <a:rPr lang="en-US" sz="1600" dirty="0"/>
              <a:t>Applications of FER:</a:t>
            </a:r>
          </a:p>
          <a:p>
            <a:pPr marL="742950" lvl="1" indent="-285750">
              <a:lnSpc>
                <a:spcPct val="200000"/>
              </a:lnSpc>
              <a:buFont typeface="Wingdings" panose="05000000000000000000" pitchFamily="2" charset="2"/>
              <a:buChar char="§"/>
            </a:pPr>
            <a:r>
              <a:rPr lang="en-US" sz="1600" dirty="0"/>
              <a:t>Enhancing Human-computer interaction</a:t>
            </a:r>
          </a:p>
          <a:p>
            <a:pPr marL="742950" lvl="1" indent="-285750">
              <a:lnSpc>
                <a:spcPct val="200000"/>
              </a:lnSpc>
              <a:buFont typeface="Wingdings" panose="05000000000000000000" pitchFamily="2" charset="2"/>
              <a:buChar char="§"/>
            </a:pPr>
            <a:r>
              <a:rPr lang="en-US" sz="1600" dirty="0"/>
              <a:t>Assisting in mental health diagnosis and treatment</a:t>
            </a:r>
          </a:p>
          <a:p>
            <a:pPr marL="742950" lvl="1" indent="-285750">
              <a:lnSpc>
                <a:spcPct val="200000"/>
              </a:lnSpc>
              <a:buFont typeface="Wingdings" panose="05000000000000000000" pitchFamily="2" charset="2"/>
              <a:buChar char="§"/>
            </a:pPr>
            <a:r>
              <a:rPr lang="en-US" sz="1600" dirty="0"/>
              <a:t>Improving marketing and advertising strategies</a:t>
            </a:r>
          </a:p>
          <a:p>
            <a:pPr marL="742950" lvl="1" indent="-285750">
              <a:lnSpc>
                <a:spcPct val="200000"/>
              </a:lnSpc>
              <a:buFont typeface="Wingdings" panose="05000000000000000000" pitchFamily="2" charset="2"/>
              <a:buChar char="§"/>
            </a:pPr>
            <a:r>
              <a:rPr lang="en-US" sz="1600" dirty="0"/>
              <a:t>Facilitating social interactions</a:t>
            </a:r>
          </a:p>
          <a:p>
            <a:pPr marL="742950" lvl="1" indent="-285750">
              <a:lnSpc>
                <a:spcPct val="200000"/>
              </a:lnSpc>
              <a:buFont typeface="Wingdings" panose="05000000000000000000" pitchFamily="2" charset="2"/>
              <a:buChar char="§"/>
            </a:pPr>
            <a:r>
              <a:rPr lang="en-US" sz="1600" dirty="0"/>
              <a:t>Aiding law enforcement and security</a:t>
            </a:r>
          </a:p>
        </p:txBody>
      </p:sp>
      <p:pic>
        <p:nvPicPr>
          <p:cNvPr id="9" name="Picture 8">
            <a:extLst>
              <a:ext uri="{FF2B5EF4-FFF2-40B4-BE49-F238E27FC236}">
                <a16:creationId xmlns:a16="http://schemas.microsoft.com/office/drawing/2014/main" id="{28121C5A-F0EC-0A35-FF5A-B1D50A548240}"/>
              </a:ext>
            </a:extLst>
          </p:cNvPr>
          <p:cNvPicPr>
            <a:picLocks noChangeAspect="1"/>
          </p:cNvPicPr>
          <p:nvPr/>
        </p:nvPicPr>
        <p:blipFill>
          <a:blip r:embed="rId4"/>
          <a:stretch>
            <a:fillRect/>
          </a:stretch>
        </p:blipFill>
        <p:spPr>
          <a:xfrm>
            <a:off x="6310265" y="2473918"/>
            <a:ext cx="5402274" cy="2318640"/>
          </a:xfrm>
          <a:prstGeom prst="rect">
            <a:avLst/>
          </a:prstGeom>
        </p:spPr>
      </p:pic>
      <p:sp>
        <p:nvSpPr>
          <p:cNvPr id="10" name="Slide Number Placeholder 9">
            <a:extLst>
              <a:ext uri="{FF2B5EF4-FFF2-40B4-BE49-F238E27FC236}">
                <a16:creationId xmlns:a16="http://schemas.microsoft.com/office/drawing/2014/main" id="{3B407EEC-01C7-1F25-A314-C79E914A2681}"/>
              </a:ext>
            </a:extLst>
          </p:cNvPr>
          <p:cNvSpPr>
            <a:spLocks noGrp="1"/>
          </p:cNvSpPr>
          <p:nvPr>
            <p:ph type="sldNum" sz="quarter" idx="12"/>
          </p:nvPr>
        </p:nvSpPr>
        <p:spPr/>
        <p:txBody>
          <a:bodyPr/>
          <a:lstStyle/>
          <a:p>
            <a:fld id="{B6B6B335-BA66-4D24-92C2-27886ABD77F8}" type="slidenum">
              <a:rPr lang="en-PK" smtClean="0"/>
              <a:t>4</a:t>
            </a:fld>
            <a:endParaRPr lang="en-PK"/>
          </a:p>
        </p:txBody>
      </p:sp>
      <p:sp>
        <p:nvSpPr>
          <p:cNvPr id="12" name="TextBox 11">
            <a:extLst>
              <a:ext uri="{FF2B5EF4-FFF2-40B4-BE49-F238E27FC236}">
                <a16:creationId xmlns:a16="http://schemas.microsoft.com/office/drawing/2014/main" id="{22F6B6E6-3453-613E-5716-238671AFC26A}"/>
              </a:ext>
            </a:extLst>
          </p:cNvPr>
          <p:cNvSpPr txBox="1"/>
          <p:nvPr/>
        </p:nvSpPr>
        <p:spPr>
          <a:xfrm>
            <a:off x="6988267" y="4734011"/>
            <a:ext cx="4565150" cy="553998"/>
          </a:xfrm>
          <a:prstGeom prst="rect">
            <a:avLst/>
          </a:prstGeom>
          <a:noFill/>
        </p:spPr>
        <p:txBody>
          <a:bodyPr wrap="square">
            <a:spAutoFit/>
          </a:bodyPr>
          <a:lstStyle/>
          <a:p>
            <a:r>
              <a:rPr lang="en-US" sz="1000" b="1" i="0" dirty="0">
                <a:effectLst/>
              </a:rPr>
              <a:t>Source:</a:t>
            </a:r>
            <a:r>
              <a:rPr lang="en-US" sz="1000" b="0" i="0" dirty="0">
                <a:effectLst/>
              </a:rPr>
              <a:t> K. </a:t>
            </a:r>
            <a:r>
              <a:rPr lang="en-US" sz="1000" b="0" i="0" dirty="0" err="1">
                <a:effectLst/>
              </a:rPr>
              <a:t>Vemou</a:t>
            </a:r>
            <a:r>
              <a:rPr lang="en-US" sz="1000" b="0" i="0" dirty="0">
                <a:effectLst/>
              </a:rPr>
              <a:t> and A. Horvath, “</a:t>
            </a:r>
            <a:r>
              <a:rPr lang="en-US" sz="1000" b="0" i="0" dirty="0" err="1">
                <a:effectLst/>
              </a:rPr>
              <a:t>Techdispatch</a:t>
            </a:r>
            <a:r>
              <a:rPr lang="en-US" sz="1000" b="0" i="0" dirty="0">
                <a:effectLst/>
              </a:rPr>
              <a:t> 1/2021 - facial emotion recognition.” https://edps.europa.eu/data-protection/our-work/publications/</a:t>
            </a:r>
            <a:br>
              <a:rPr lang="en-US" sz="1000" dirty="0"/>
            </a:br>
            <a:r>
              <a:rPr lang="en-US" sz="1000" b="0" i="0" dirty="0" err="1">
                <a:effectLst/>
              </a:rPr>
              <a:t>techdispatch</a:t>
            </a:r>
            <a:r>
              <a:rPr lang="en-US" sz="1000" b="0" i="0" dirty="0">
                <a:effectLst/>
              </a:rPr>
              <a:t>/techdispatch-12021-facial-emotion-recognition_en, 2021. </a:t>
            </a:r>
            <a:endParaRPr lang="en-PK" sz="1000" dirty="0"/>
          </a:p>
        </p:txBody>
      </p:sp>
    </p:spTree>
    <p:extLst>
      <p:ext uri="{BB962C8B-B14F-4D97-AF65-F5344CB8AC3E}">
        <p14:creationId xmlns:p14="http://schemas.microsoft.com/office/powerpoint/2010/main" val="178766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anim calcmode="lin" valueType="num">
                                      <p:cBhvr>
                                        <p:cTn id="16" dur="500" fill="hold"/>
                                        <p:tgtEl>
                                          <p:spTgt spid="12"/>
                                        </p:tgtEl>
                                        <p:attrNameLst>
                                          <p:attrName>ppt_x</p:attrName>
                                        </p:attrNameLst>
                                      </p:cBhvr>
                                      <p:tavLst>
                                        <p:tav tm="0">
                                          <p:val>
                                            <p:strVal val="#ppt_x"/>
                                          </p:val>
                                        </p:tav>
                                        <p:tav tm="100000">
                                          <p:val>
                                            <p:strVal val="#ppt_x"/>
                                          </p:val>
                                        </p:tav>
                                      </p:tavLst>
                                    </p:anim>
                                    <p:anim calcmode="lin" valueType="num">
                                      <p:cBhvr>
                                        <p:cTn id="1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anim calcmode="lin" valueType="num">
                                      <p:cBhvr>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500"/>
                                        <p:tgtEl>
                                          <p:spTgt spid="7">
                                            <p:txEl>
                                              <p:pRg st="2" end="2"/>
                                            </p:txEl>
                                          </p:spTgt>
                                        </p:tgtEl>
                                      </p:cBhvr>
                                    </p:animEffect>
                                    <p:anim calcmode="lin" valueType="num">
                                      <p:cBhvr>
                                        <p:cTn id="30"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1" dur="500" fill="hold"/>
                                        <p:tgtEl>
                                          <p:spTgt spid="7">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1000"/>
                                        <p:tgtEl>
                                          <p:spTgt spid="7">
                                            <p:txEl>
                                              <p:pRg st="3" end="3"/>
                                            </p:txEl>
                                          </p:spTgt>
                                        </p:tgtEl>
                                      </p:cBhvr>
                                    </p:animEffect>
                                    <p:anim calcmode="lin" valueType="num">
                                      <p:cBhvr>
                                        <p:cTn id="3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par>
                                <p:cTn id="41" presetID="22" presetClass="entr" presetSubtype="4"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Effect transition="in" filter="wipe(down)">
                                      <p:cBhvr>
                                        <p:cTn id="43" dur="500"/>
                                        <p:tgtEl>
                                          <p:spTgt spid="7">
                                            <p:txEl>
                                              <p:pRg st="5" end="5"/>
                                            </p:txEl>
                                          </p:spTgt>
                                        </p:tgtEl>
                                      </p:cBhvr>
                                    </p:animEffect>
                                  </p:childTnLst>
                                </p:cTn>
                              </p:par>
                              <p:par>
                                <p:cTn id="44" presetID="42" presetClass="entr" presetSubtype="0" fill="hold" nodeType="with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fade">
                                      <p:cBhvr>
                                        <p:cTn id="46" dur="1000"/>
                                        <p:tgtEl>
                                          <p:spTgt spid="7">
                                            <p:txEl>
                                              <p:pRg st="6" end="6"/>
                                            </p:txEl>
                                          </p:spTgt>
                                        </p:tgtEl>
                                      </p:cBhvr>
                                    </p:animEffect>
                                    <p:anim calcmode="lin" valueType="num">
                                      <p:cBhvr>
                                        <p:cTn id="47"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2A9EBE-408A-EC3E-E719-6DA6E6365BAF}"/>
              </a:ext>
            </a:extLst>
          </p:cNvPr>
          <p:cNvPicPr>
            <a:picLocks noChangeAspect="1"/>
          </p:cNvPicPr>
          <p:nvPr/>
        </p:nvPicPr>
        <p:blipFill>
          <a:blip r:embed="rId2"/>
          <a:srcRect/>
          <a:stretch/>
        </p:blipFill>
        <p:spPr>
          <a:xfrm>
            <a:off x="2182919" y="1798197"/>
            <a:ext cx="8034811" cy="3261605"/>
          </a:xfrm>
          <a:prstGeom prst="rect">
            <a:avLst/>
          </a:prstGeom>
        </p:spPr>
      </p:pic>
      <p:sp>
        <p:nvSpPr>
          <p:cNvPr id="5" name="TextBox 4">
            <a:extLst>
              <a:ext uri="{FF2B5EF4-FFF2-40B4-BE49-F238E27FC236}">
                <a16:creationId xmlns:a16="http://schemas.microsoft.com/office/drawing/2014/main" id="{3E1F793D-E809-8359-3717-161545069135}"/>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Misclassified “Fear” samples </a:t>
            </a:r>
          </a:p>
        </p:txBody>
      </p:sp>
      <p:sp>
        <p:nvSpPr>
          <p:cNvPr id="6" name="Slide Number Placeholder 5">
            <a:extLst>
              <a:ext uri="{FF2B5EF4-FFF2-40B4-BE49-F238E27FC236}">
                <a16:creationId xmlns:a16="http://schemas.microsoft.com/office/drawing/2014/main" id="{E8098C58-4EC6-ABE2-7575-1FAB81EC0E08}"/>
              </a:ext>
            </a:extLst>
          </p:cNvPr>
          <p:cNvSpPr>
            <a:spLocks noGrp="1"/>
          </p:cNvSpPr>
          <p:nvPr>
            <p:ph type="sldNum" sz="quarter" idx="12"/>
          </p:nvPr>
        </p:nvSpPr>
        <p:spPr/>
        <p:txBody>
          <a:bodyPr/>
          <a:lstStyle/>
          <a:p>
            <a:fld id="{B6B6B335-BA66-4D24-92C2-27886ABD77F8}" type="slidenum">
              <a:rPr lang="en-PK" smtClean="0"/>
              <a:t>40</a:t>
            </a:fld>
            <a:endParaRPr lang="en-PK"/>
          </a:p>
        </p:txBody>
      </p:sp>
    </p:spTree>
    <p:extLst>
      <p:ext uri="{BB962C8B-B14F-4D97-AF65-F5344CB8AC3E}">
        <p14:creationId xmlns:p14="http://schemas.microsoft.com/office/powerpoint/2010/main" val="2648572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407EE7-C927-A8F3-F9BE-0235C0685A79}"/>
              </a:ext>
            </a:extLst>
          </p:cNvPr>
          <p:cNvPicPr>
            <a:picLocks noChangeAspect="1"/>
          </p:cNvPicPr>
          <p:nvPr/>
        </p:nvPicPr>
        <p:blipFill>
          <a:blip r:embed="rId2"/>
          <a:srcRect/>
          <a:stretch/>
        </p:blipFill>
        <p:spPr>
          <a:xfrm>
            <a:off x="2620143" y="1564556"/>
            <a:ext cx="6951713" cy="3728888"/>
          </a:xfrm>
          <a:prstGeom prst="rect">
            <a:avLst/>
          </a:prstGeom>
        </p:spPr>
      </p:pic>
      <p:sp>
        <p:nvSpPr>
          <p:cNvPr id="4" name="TextBox 3">
            <a:extLst>
              <a:ext uri="{FF2B5EF4-FFF2-40B4-BE49-F238E27FC236}">
                <a16:creationId xmlns:a16="http://schemas.microsoft.com/office/drawing/2014/main" id="{CF1104BE-81F5-6F7D-590F-9098CFCB384C}"/>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Misclassified “Angry” samples </a:t>
            </a:r>
          </a:p>
        </p:txBody>
      </p:sp>
      <p:sp>
        <p:nvSpPr>
          <p:cNvPr id="5" name="Slide Number Placeholder 4">
            <a:extLst>
              <a:ext uri="{FF2B5EF4-FFF2-40B4-BE49-F238E27FC236}">
                <a16:creationId xmlns:a16="http://schemas.microsoft.com/office/drawing/2014/main" id="{215A87BE-0625-CE98-74EC-CA2FE4E942C7}"/>
              </a:ext>
            </a:extLst>
          </p:cNvPr>
          <p:cNvSpPr>
            <a:spLocks noGrp="1"/>
          </p:cNvSpPr>
          <p:nvPr>
            <p:ph type="sldNum" sz="quarter" idx="12"/>
          </p:nvPr>
        </p:nvSpPr>
        <p:spPr/>
        <p:txBody>
          <a:bodyPr/>
          <a:lstStyle/>
          <a:p>
            <a:fld id="{B6B6B335-BA66-4D24-92C2-27886ABD77F8}" type="slidenum">
              <a:rPr lang="en-PK" smtClean="0"/>
              <a:t>41</a:t>
            </a:fld>
            <a:endParaRPr lang="en-PK"/>
          </a:p>
        </p:txBody>
      </p:sp>
    </p:spTree>
    <p:extLst>
      <p:ext uri="{BB962C8B-B14F-4D97-AF65-F5344CB8AC3E}">
        <p14:creationId xmlns:p14="http://schemas.microsoft.com/office/powerpoint/2010/main" val="375166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7DB6A-7263-7E62-4AC3-0B9ADA27E38D}"/>
              </a:ext>
            </a:extLst>
          </p:cNvPr>
          <p:cNvPicPr>
            <a:picLocks noChangeAspect="1"/>
          </p:cNvPicPr>
          <p:nvPr/>
        </p:nvPicPr>
        <p:blipFill>
          <a:blip r:embed="rId2"/>
          <a:srcRect/>
          <a:stretch/>
        </p:blipFill>
        <p:spPr>
          <a:xfrm>
            <a:off x="2497894" y="1588787"/>
            <a:ext cx="7196212" cy="4197376"/>
          </a:xfrm>
          <a:prstGeom prst="rect">
            <a:avLst/>
          </a:prstGeom>
        </p:spPr>
      </p:pic>
      <p:sp>
        <p:nvSpPr>
          <p:cNvPr id="4" name="TextBox 3">
            <a:extLst>
              <a:ext uri="{FF2B5EF4-FFF2-40B4-BE49-F238E27FC236}">
                <a16:creationId xmlns:a16="http://schemas.microsoft.com/office/drawing/2014/main" id="{D6031697-580C-E99F-7413-BCCB069A01DE}"/>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Misclassified “Neutral” samples </a:t>
            </a:r>
          </a:p>
        </p:txBody>
      </p:sp>
      <p:sp>
        <p:nvSpPr>
          <p:cNvPr id="5" name="Slide Number Placeholder 4">
            <a:extLst>
              <a:ext uri="{FF2B5EF4-FFF2-40B4-BE49-F238E27FC236}">
                <a16:creationId xmlns:a16="http://schemas.microsoft.com/office/drawing/2014/main" id="{688C0E4A-A46C-6AD0-B142-03787AC157D7}"/>
              </a:ext>
            </a:extLst>
          </p:cNvPr>
          <p:cNvSpPr>
            <a:spLocks noGrp="1"/>
          </p:cNvSpPr>
          <p:nvPr>
            <p:ph type="sldNum" sz="quarter" idx="12"/>
          </p:nvPr>
        </p:nvSpPr>
        <p:spPr/>
        <p:txBody>
          <a:bodyPr/>
          <a:lstStyle/>
          <a:p>
            <a:fld id="{B6B6B335-BA66-4D24-92C2-27886ABD77F8}" type="slidenum">
              <a:rPr lang="en-PK" smtClean="0"/>
              <a:t>42</a:t>
            </a:fld>
            <a:endParaRPr lang="en-PK"/>
          </a:p>
        </p:txBody>
      </p:sp>
    </p:spTree>
    <p:extLst>
      <p:ext uri="{BB962C8B-B14F-4D97-AF65-F5344CB8AC3E}">
        <p14:creationId xmlns:p14="http://schemas.microsoft.com/office/powerpoint/2010/main" val="350583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070F34DE-6C7B-1E07-4E03-8273C269AE6D}"/>
              </a:ext>
            </a:extLst>
          </p:cNvPr>
          <p:cNvGraphicFramePr>
            <a:graphicFrameLocks noGrp="1"/>
          </p:cNvGraphicFramePr>
          <p:nvPr>
            <p:extLst>
              <p:ext uri="{D42A27DB-BD31-4B8C-83A1-F6EECF244321}">
                <p14:modId xmlns:p14="http://schemas.microsoft.com/office/powerpoint/2010/main" val="3528181952"/>
              </p:ext>
            </p:extLst>
          </p:nvPr>
        </p:nvGraphicFramePr>
        <p:xfrm>
          <a:off x="276923" y="2853647"/>
          <a:ext cx="11638153" cy="2743200"/>
        </p:xfrm>
        <a:graphic>
          <a:graphicData uri="http://schemas.openxmlformats.org/drawingml/2006/table">
            <a:tbl>
              <a:tblPr firstRow="1" bandRow="1">
                <a:tableStyleId>{5C22544A-7EE6-4342-B048-85BDC9FD1C3A}</a:tableStyleId>
              </a:tblPr>
              <a:tblGrid>
                <a:gridCol w="2253626">
                  <a:extLst>
                    <a:ext uri="{9D8B030D-6E8A-4147-A177-3AD203B41FA5}">
                      <a16:colId xmlns:a16="http://schemas.microsoft.com/office/drawing/2014/main" val="2995472493"/>
                    </a:ext>
                  </a:extLst>
                </a:gridCol>
                <a:gridCol w="1476998">
                  <a:extLst>
                    <a:ext uri="{9D8B030D-6E8A-4147-A177-3AD203B41FA5}">
                      <a16:colId xmlns:a16="http://schemas.microsoft.com/office/drawing/2014/main" val="1956978194"/>
                    </a:ext>
                  </a:extLst>
                </a:gridCol>
                <a:gridCol w="1502283">
                  <a:extLst>
                    <a:ext uri="{9D8B030D-6E8A-4147-A177-3AD203B41FA5}">
                      <a16:colId xmlns:a16="http://schemas.microsoft.com/office/drawing/2014/main" val="328541848"/>
                    </a:ext>
                  </a:extLst>
                </a:gridCol>
                <a:gridCol w="1637602">
                  <a:extLst>
                    <a:ext uri="{9D8B030D-6E8A-4147-A177-3AD203B41FA5}">
                      <a16:colId xmlns:a16="http://schemas.microsoft.com/office/drawing/2014/main" val="1233463820"/>
                    </a:ext>
                  </a:extLst>
                </a:gridCol>
                <a:gridCol w="1637602">
                  <a:extLst>
                    <a:ext uri="{9D8B030D-6E8A-4147-A177-3AD203B41FA5}">
                      <a16:colId xmlns:a16="http://schemas.microsoft.com/office/drawing/2014/main" val="220290002"/>
                    </a:ext>
                  </a:extLst>
                </a:gridCol>
                <a:gridCol w="1565021">
                  <a:extLst>
                    <a:ext uri="{9D8B030D-6E8A-4147-A177-3AD203B41FA5}">
                      <a16:colId xmlns:a16="http://schemas.microsoft.com/office/drawing/2014/main" val="2959417476"/>
                    </a:ext>
                  </a:extLst>
                </a:gridCol>
                <a:gridCol w="1565021">
                  <a:extLst>
                    <a:ext uri="{9D8B030D-6E8A-4147-A177-3AD203B41FA5}">
                      <a16:colId xmlns:a16="http://schemas.microsoft.com/office/drawing/2014/main" val="3048495413"/>
                    </a:ext>
                  </a:extLst>
                </a:gridCol>
              </a:tblGrid>
              <a:tr h="0">
                <a:tc>
                  <a:txBody>
                    <a:bodyPr/>
                    <a:lstStyle/>
                    <a:p>
                      <a:pPr algn="ctr"/>
                      <a:r>
                        <a:rPr lang="en-US" sz="1400" dirty="0"/>
                        <a:t>CNN Model</a:t>
                      </a:r>
                    </a:p>
                  </a:txBody>
                  <a:tcPr anchor="ctr"/>
                </a:tc>
                <a:tc>
                  <a:txBody>
                    <a:bodyPr/>
                    <a:lstStyle/>
                    <a:p>
                      <a:pPr algn="ctr"/>
                      <a:r>
                        <a:rPr lang="en-US" sz="1400" dirty="0"/>
                        <a:t>Training  accuracy </a:t>
                      </a:r>
                    </a:p>
                    <a:p>
                      <a:pPr algn="ctr"/>
                      <a:r>
                        <a:rPr lang="en-US" sz="1400" dirty="0"/>
                        <a:t>w/augmentation </a:t>
                      </a:r>
                    </a:p>
                  </a:txBody>
                  <a:tcPr anchor="ctr"/>
                </a:tc>
                <a:tc>
                  <a:txBody>
                    <a:bodyPr/>
                    <a:lstStyle/>
                    <a:p>
                      <a:pPr algn="ctr"/>
                      <a:r>
                        <a:rPr lang="en-US" sz="1400" dirty="0"/>
                        <a:t>Test accuracy</a:t>
                      </a:r>
                    </a:p>
                    <a:p>
                      <a:pPr algn="ctr"/>
                      <a:r>
                        <a:rPr lang="en-US" sz="1400" dirty="0"/>
                        <a:t>w/augmentation </a:t>
                      </a:r>
                    </a:p>
                  </a:txBody>
                  <a:tcPr anchor="ctr"/>
                </a:tc>
                <a:tc>
                  <a:txBody>
                    <a:bodyPr/>
                    <a:lstStyle/>
                    <a:p>
                      <a:pPr algn="ctr"/>
                      <a:r>
                        <a:rPr lang="en-US" sz="1400" dirty="0"/>
                        <a:t> Training accuracy</a:t>
                      </a:r>
                    </a:p>
                    <a:p>
                      <a:pPr algn="ctr"/>
                      <a:r>
                        <a:rPr lang="en-US" sz="1400" dirty="0"/>
                        <a:t>w/o  augmentation</a:t>
                      </a:r>
                    </a:p>
                  </a:txBody>
                  <a:tcPr anchor="ctr"/>
                </a:tc>
                <a:tc>
                  <a:txBody>
                    <a:bodyPr/>
                    <a:lstStyle/>
                    <a:p>
                      <a:pPr algn="ctr"/>
                      <a:r>
                        <a:rPr lang="en-US" sz="1400" dirty="0"/>
                        <a:t>Test accuracy</a:t>
                      </a:r>
                    </a:p>
                    <a:p>
                      <a:pPr algn="ctr"/>
                      <a:r>
                        <a:rPr lang="en-US" sz="1400" dirty="0"/>
                        <a:t>w/o augmentation </a:t>
                      </a:r>
                    </a:p>
                  </a:txBody>
                  <a:tcPr anchor="ctr"/>
                </a:tc>
                <a:tc>
                  <a:txBody>
                    <a:bodyPr/>
                    <a:lstStyle/>
                    <a:p>
                      <a:pPr algn="ctr"/>
                      <a:r>
                        <a:rPr lang="en-US" sz="1400" dirty="0"/>
                        <a:t>Number of wrong </a:t>
                      </a:r>
                    </a:p>
                    <a:p>
                      <a:pPr algn="ctr"/>
                      <a:r>
                        <a:rPr lang="en-US" sz="1400" dirty="0"/>
                        <a:t>test predictions</a:t>
                      </a:r>
                    </a:p>
                    <a:p>
                      <a:pPr algn="ctr"/>
                      <a:r>
                        <a:rPr lang="en-US" sz="1400" dirty="0"/>
                        <a:t>W/Aug.</a:t>
                      </a:r>
                    </a:p>
                  </a:txBody>
                  <a:tcPr anchor="ctr"/>
                </a:tc>
                <a:tc>
                  <a:txBody>
                    <a:bodyPr/>
                    <a:lstStyle/>
                    <a:p>
                      <a:pPr algn="ctr"/>
                      <a:r>
                        <a:rPr lang="en-US" sz="1400" dirty="0"/>
                        <a:t>Number of wrong </a:t>
                      </a:r>
                    </a:p>
                    <a:p>
                      <a:pPr algn="ctr"/>
                      <a:r>
                        <a:rPr lang="en-US" sz="1400" dirty="0"/>
                        <a:t>test predictions</a:t>
                      </a:r>
                    </a:p>
                    <a:p>
                      <a:pPr algn="ctr"/>
                      <a:r>
                        <a:rPr lang="en-US" sz="1400" dirty="0"/>
                        <a:t>W/</a:t>
                      </a:r>
                      <a:r>
                        <a:rPr lang="en-US" sz="1400" dirty="0" err="1"/>
                        <a:t>oAug</a:t>
                      </a:r>
                      <a:r>
                        <a:rPr lang="en-US" sz="1400" dirty="0"/>
                        <a:t>.</a:t>
                      </a:r>
                    </a:p>
                  </a:txBody>
                  <a:tcPr anchor="ctr"/>
                </a:tc>
                <a:extLst>
                  <a:ext uri="{0D108BD9-81ED-4DB2-BD59-A6C34878D82A}">
                    <a16:rowId xmlns:a16="http://schemas.microsoft.com/office/drawing/2014/main" val="3871868791"/>
                  </a:ext>
                </a:extLst>
              </a:tr>
              <a:tr h="0">
                <a:tc>
                  <a:txBody>
                    <a:bodyPr/>
                    <a:lstStyle/>
                    <a:p>
                      <a:pPr algn="ctr"/>
                      <a:r>
                        <a:rPr lang="en-US" sz="1600" dirty="0"/>
                        <a:t>Shallow CNN</a:t>
                      </a:r>
                    </a:p>
                  </a:txBody>
                  <a:tcPr anchor="ctr"/>
                </a:tc>
                <a:tc>
                  <a:txBody>
                    <a:bodyPr/>
                    <a:lstStyle/>
                    <a:p>
                      <a:pPr algn="ctr"/>
                      <a:r>
                        <a:rPr lang="en-US" sz="1600" dirty="0"/>
                        <a:t>49.95 %</a:t>
                      </a:r>
                    </a:p>
                  </a:txBody>
                  <a:tcPr anchor="ctr"/>
                </a:tc>
                <a:tc>
                  <a:txBody>
                    <a:bodyPr/>
                    <a:lstStyle/>
                    <a:p>
                      <a:pPr algn="ctr"/>
                      <a:r>
                        <a:rPr lang="en-US" sz="1600" dirty="0"/>
                        <a:t>56.2%</a:t>
                      </a:r>
                    </a:p>
                  </a:txBody>
                  <a:tcPr anchor="ctr"/>
                </a:tc>
                <a:tc>
                  <a:txBody>
                    <a:bodyPr/>
                    <a:lstStyle/>
                    <a:p>
                      <a:pPr algn="ctr"/>
                      <a:r>
                        <a:rPr lang="en-US" sz="1600" dirty="0"/>
                        <a:t> 60.09 %</a:t>
                      </a:r>
                    </a:p>
                  </a:txBody>
                  <a:tcPr anchor="ctr"/>
                </a:tc>
                <a:tc>
                  <a:txBody>
                    <a:bodyPr/>
                    <a:lstStyle/>
                    <a:p>
                      <a:pPr algn="ctr"/>
                      <a:r>
                        <a:rPr lang="en-US" sz="1600" dirty="0"/>
                        <a:t>60.8%</a:t>
                      </a:r>
                    </a:p>
                  </a:txBody>
                  <a:tcPr anchor="ctr"/>
                </a:tc>
                <a:tc>
                  <a:txBody>
                    <a:bodyPr/>
                    <a:lstStyle/>
                    <a:p>
                      <a:pPr algn="ctr"/>
                      <a:r>
                        <a:rPr lang="en-US" sz="1600" dirty="0"/>
                        <a:t>1566</a:t>
                      </a:r>
                    </a:p>
                  </a:txBody>
                  <a:tcPr anchor="ctr"/>
                </a:tc>
                <a:tc>
                  <a:txBody>
                    <a:bodyPr/>
                    <a:lstStyle/>
                    <a:p>
                      <a:pPr algn="ctr"/>
                      <a:r>
                        <a:rPr lang="en-US" sz="1600" dirty="0"/>
                        <a:t>1407</a:t>
                      </a:r>
                    </a:p>
                  </a:txBody>
                  <a:tcPr anchor="ctr"/>
                </a:tc>
                <a:extLst>
                  <a:ext uri="{0D108BD9-81ED-4DB2-BD59-A6C34878D82A}">
                    <a16:rowId xmlns:a16="http://schemas.microsoft.com/office/drawing/2014/main" val="2761457606"/>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Shallow CNN w/H.T</a:t>
                      </a:r>
                    </a:p>
                  </a:txBody>
                  <a:tcPr anchor="ctr"/>
                </a:tc>
                <a:tc>
                  <a:txBody>
                    <a:bodyPr/>
                    <a:lstStyle/>
                    <a:p>
                      <a:pPr algn="ctr"/>
                      <a:r>
                        <a:rPr lang="en-PK" sz="1600" b="0" i="0" kern="1200" dirty="0">
                          <a:solidFill>
                            <a:schemeClr val="dk1"/>
                          </a:solidFill>
                          <a:effectLst/>
                          <a:latin typeface="+mn-lt"/>
                          <a:ea typeface="+mn-ea"/>
                          <a:cs typeface="+mn-cs"/>
                        </a:rPr>
                        <a:t>48.62</a:t>
                      </a:r>
                      <a:r>
                        <a:rPr lang="en-US" sz="1600" b="0" i="0" kern="1200" dirty="0">
                          <a:solidFill>
                            <a:schemeClr val="dk1"/>
                          </a:solidFill>
                          <a:effectLst/>
                          <a:latin typeface="+mn-lt"/>
                          <a:ea typeface="+mn-ea"/>
                          <a:cs typeface="+mn-cs"/>
                        </a:rPr>
                        <a:t>%</a:t>
                      </a:r>
                      <a:endParaRPr lang="en-US" sz="1600" dirty="0"/>
                    </a:p>
                  </a:txBody>
                  <a:tcPr anchor="ctr"/>
                </a:tc>
                <a:tc>
                  <a:txBody>
                    <a:bodyPr/>
                    <a:lstStyle/>
                    <a:p>
                      <a:pPr algn="ctr"/>
                      <a:r>
                        <a:rPr lang="en-PK" sz="1600" b="0" i="0" kern="1200" dirty="0">
                          <a:solidFill>
                            <a:schemeClr val="dk1"/>
                          </a:solidFill>
                          <a:effectLst/>
                          <a:latin typeface="+mn-lt"/>
                          <a:ea typeface="+mn-ea"/>
                          <a:cs typeface="+mn-cs"/>
                        </a:rPr>
                        <a:t>57.5</a:t>
                      </a:r>
                      <a:r>
                        <a:rPr lang="en-US" sz="1600" b="0" i="0" kern="1200" dirty="0">
                          <a:solidFill>
                            <a:schemeClr val="dk1"/>
                          </a:solidFill>
                          <a:effectLst/>
                          <a:latin typeface="+mn-lt"/>
                          <a:ea typeface="+mn-ea"/>
                          <a:cs typeface="+mn-cs"/>
                        </a:rPr>
                        <a:t>%</a:t>
                      </a:r>
                      <a:endParaRPr lang="en-US" sz="1600" dirty="0"/>
                    </a:p>
                  </a:txBody>
                  <a:tcPr anchor="ctr"/>
                </a:tc>
                <a:tc>
                  <a:txBody>
                    <a:bodyPr/>
                    <a:lstStyle/>
                    <a:p>
                      <a:pPr algn="ctr"/>
                      <a:r>
                        <a:rPr lang="en-PK" sz="1600" b="0" i="0" kern="1200" dirty="0">
                          <a:solidFill>
                            <a:schemeClr val="dk1"/>
                          </a:solidFill>
                          <a:effectLst/>
                          <a:latin typeface="+mn-lt"/>
                          <a:ea typeface="+mn-ea"/>
                          <a:cs typeface="+mn-cs"/>
                        </a:rPr>
                        <a:t>60.03</a:t>
                      </a:r>
                      <a:endParaRPr lang="en-US" sz="1600" dirty="0"/>
                    </a:p>
                  </a:txBody>
                  <a:tcPr anchor="ctr"/>
                </a:tc>
                <a:tc>
                  <a:txBody>
                    <a:bodyPr/>
                    <a:lstStyle/>
                    <a:p>
                      <a:pPr algn="ctr"/>
                      <a:r>
                        <a:rPr lang="en-US" sz="1600" dirty="0"/>
                        <a:t>61.1%</a:t>
                      </a:r>
                    </a:p>
                  </a:txBody>
                  <a:tcPr anchor="ctr"/>
                </a:tc>
                <a:tc>
                  <a:txBody>
                    <a:bodyPr/>
                    <a:lstStyle/>
                    <a:p>
                      <a:pPr algn="ctr"/>
                      <a:r>
                        <a:rPr lang="en-US" sz="1600" dirty="0"/>
                        <a:t>1524</a:t>
                      </a:r>
                    </a:p>
                  </a:txBody>
                  <a:tcPr anchor="ctr"/>
                </a:tc>
                <a:tc>
                  <a:txBody>
                    <a:bodyPr/>
                    <a:lstStyle/>
                    <a:p>
                      <a:pPr algn="ctr"/>
                      <a:r>
                        <a:rPr lang="en-US" sz="1600" dirty="0"/>
                        <a:t>1398</a:t>
                      </a:r>
                    </a:p>
                  </a:txBody>
                  <a:tcPr anchor="ctr"/>
                </a:tc>
                <a:extLst>
                  <a:ext uri="{0D108BD9-81ED-4DB2-BD59-A6C34878D82A}">
                    <a16:rowId xmlns:a16="http://schemas.microsoft.com/office/drawing/2014/main" val="1240523270"/>
                  </a:ext>
                </a:extLst>
              </a:tr>
              <a:tr h="0">
                <a:tc>
                  <a:txBody>
                    <a:bodyPr/>
                    <a:lstStyle/>
                    <a:p>
                      <a:pPr algn="ctr"/>
                      <a:r>
                        <a:rPr lang="en-US" sz="1600" dirty="0"/>
                        <a:t>Deep CNN </a:t>
                      </a:r>
                    </a:p>
                  </a:txBody>
                  <a:tcPr anchor="ctr"/>
                </a:tc>
                <a:tc>
                  <a:txBody>
                    <a:bodyPr/>
                    <a:lstStyle/>
                    <a:p>
                      <a:pPr algn="ctr"/>
                      <a:r>
                        <a:rPr lang="en-US" sz="1600" dirty="0"/>
                        <a:t>64.85%</a:t>
                      </a:r>
                    </a:p>
                  </a:txBody>
                  <a:tcPr anchor="ctr"/>
                </a:tc>
                <a:tc>
                  <a:txBody>
                    <a:bodyPr/>
                    <a:lstStyle/>
                    <a:p>
                      <a:pPr algn="ctr"/>
                      <a:r>
                        <a:rPr lang="en-US" sz="1600" dirty="0"/>
                        <a:t>65.24%</a:t>
                      </a:r>
                    </a:p>
                  </a:txBody>
                  <a:tcPr anchor="ctr"/>
                </a:tc>
                <a:tc>
                  <a:txBody>
                    <a:bodyPr/>
                    <a:lstStyle/>
                    <a:p>
                      <a:pPr algn="ctr"/>
                      <a:r>
                        <a:rPr lang="en-US" sz="1600" dirty="0"/>
                        <a:t>82.52%</a:t>
                      </a:r>
                    </a:p>
                  </a:txBody>
                  <a:tcPr anchor="ctr"/>
                </a:tc>
                <a:tc>
                  <a:txBody>
                    <a:bodyPr/>
                    <a:lstStyle/>
                    <a:p>
                      <a:pPr algn="ctr"/>
                      <a:r>
                        <a:rPr lang="en-US" sz="1600" dirty="0"/>
                        <a:t>66%</a:t>
                      </a:r>
                    </a:p>
                  </a:txBody>
                  <a:tcPr anchor="ctr"/>
                </a:tc>
                <a:tc>
                  <a:txBody>
                    <a:bodyPr/>
                    <a:lstStyle/>
                    <a:p>
                      <a:pPr algn="ctr"/>
                      <a:r>
                        <a:rPr lang="en-US" sz="1600" dirty="0"/>
                        <a:t>1251</a:t>
                      </a:r>
                    </a:p>
                  </a:txBody>
                  <a:tcPr anchor="ctr"/>
                </a:tc>
                <a:tc>
                  <a:txBody>
                    <a:bodyPr/>
                    <a:lstStyle/>
                    <a:p>
                      <a:pPr algn="ctr"/>
                      <a:r>
                        <a:rPr lang="en-US" sz="1600" dirty="0"/>
                        <a:t>1220</a:t>
                      </a:r>
                    </a:p>
                  </a:txBody>
                  <a:tcPr anchor="ctr"/>
                </a:tc>
                <a:extLst>
                  <a:ext uri="{0D108BD9-81ED-4DB2-BD59-A6C34878D82A}">
                    <a16:rowId xmlns:a16="http://schemas.microsoft.com/office/drawing/2014/main" val="4073813134"/>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Deep CNN   w/H.T</a:t>
                      </a:r>
                    </a:p>
                  </a:txBody>
                  <a:tcPr anchor="ctr"/>
                </a:tc>
                <a:tc>
                  <a:txBody>
                    <a:bodyPr/>
                    <a:lstStyle/>
                    <a:p>
                      <a:pPr algn="ctr"/>
                      <a:r>
                        <a:rPr lang="en-US" sz="1600" dirty="0"/>
                        <a:t>69.84%    </a:t>
                      </a:r>
                    </a:p>
                  </a:txBody>
                  <a:tcPr anchor="ctr"/>
                </a:tc>
                <a:tc>
                  <a:txBody>
                    <a:bodyPr/>
                    <a:lstStyle/>
                    <a:p>
                      <a:pPr algn="ctr"/>
                      <a:r>
                        <a:rPr lang="en-US" sz="1600" dirty="0"/>
                        <a:t>68.62%</a:t>
                      </a:r>
                    </a:p>
                  </a:txBody>
                  <a:tcPr anchor="ctr"/>
                </a:tc>
                <a:tc>
                  <a:txBody>
                    <a:bodyPr/>
                    <a:lstStyle/>
                    <a:p>
                      <a:pPr algn="ctr"/>
                      <a:r>
                        <a:rPr lang="en-US" sz="1600" dirty="0"/>
                        <a:t>95.76%  </a:t>
                      </a:r>
                    </a:p>
                  </a:txBody>
                  <a:tcPr anchor="ctr"/>
                </a:tc>
                <a:tc>
                  <a:txBody>
                    <a:bodyPr/>
                    <a:lstStyle/>
                    <a:p>
                      <a:pPr algn="ctr"/>
                      <a:r>
                        <a:rPr lang="en-US" sz="1600" dirty="0"/>
                        <a:t>66.92%</a:t>
                      </a:r>
                    </a:p>
                  </a:txBody>
                  <a:tcPr anchor="ctr"/>
                </a:tc>
                <a:tc>
                  <a:txBody>
                    <a:bodyPr/>
                    <a:lstStyle/>
                    <a:p>
                      <a:pPr algn="ctr"/>
                      <a:r>
                        <a:rPr lang="en-US" sz="1600" dirty="0"/>
                        <a:t>1126</a:t>
                      </a:r>
                    </a:p>
                  </a:txBody>
                  <a:tcPr anchor="ctr"/>
                </a:tc>
                <a:tc>
                  <a:txBody>
                    <a:bodyPr/>
                    <a:lstStyle/>
                    <a:p>
                      <a:pPr algn="ctr"/>
                      <a:r>
                        <a:rPr lang="en-US" sz="1600" dirty="0"/>
                        <a:t>1187</a:t>
                      </a:r>
                    </a:p>
                  </a:txBody>
                  <a:tcPr anchor="ctr"/>
                </a:tc>
                <a:extLst>
                  <a:ext uri="{0D108BD9-81ED-4DB2-BD59-A6C34878D82A}">
                    <a16:rowId xmlns:a16="http://schemas.microsoft.com/office/drawing/2014/main" val="4181617635"/>
                  </a:ext>
                </a:extLst>
              </a:tr>
              <a:tr h="0">
                <a:tc>
                  <a:txBody>
                    <a:bodyPr/>
                    <a:lstStyle/>
                    <a:p>
                      <a:pPr algn="ctr"/>
                      <a:r>
                        <a:rPr lang="en-US" sz="1600" dirty="0" err="1"/>
                        <a:t>MobileNet</a:t>
                      </a:r>
                      <a:r>
                        <a:rPr lang="en-US" sz="1600" dirty="0"/>
                        <a:t> (</a:t>
                      </a:r>
                      <a:r>
                        <a:rPr lang="en-US" sz="1600" dirty="0" err="1"/>
                        <a:t>allemotions</a:t>
                      </a:r>
                      <a:r>
                        <a:rPr lang="en-US" sz="1600" dirty="0"/>
                        <a:t>)</a:t>
                      </a:r>
                    </a:p>
                  </a:txBody>
                  <a:tcPr anchor="ctr"/>
                </a:tc>
                <a:tc>
                  <a:txBody>
                    <a:bodyPr/>
                    <a:lstStyle/>
                    <a:p>
                      <a:pPr algn="ctr"/>
                      <a:r>
                        <a:rPr lang="en-US" sz="1600" dirty="0"/>
                        <a:t>63.88%</a:t>
                      </a:r>
                    </a:p>
                  </a:txBody>
                  <a:tcPr anchor="ctr"/>
                </a:tc>
                <a:tc>
                  <a:txBody>
                    <a:bodyPr/>
                    <a:lstStyle/>
                    <a:p>
                      <a:pPr algn="ctr"/>
                      <a:r>
                        <a:rPr lang="en-US" sz="1600" dirty="0"/>
                        <a:t>58.15%</a:t>
                      </a:r>
                    </a:p>
                  </a:txBody>
                  <a:tcPr anchor="ctr"/>
                </a:tc>
                <a:tc>
                  <a:txBody>
                    <a:bodyPr/>
                    <a:lstStyle/>
                    <a:p>
                      <a:pPr algn="ctr"/>
                      <a:r>
                        <a:rPr lang="en-US" sz="1600" dirty="0"/>
                        <a:t>-</a:t>
                      </a:r>
                    </a:p>
                  </a:txBody>
                  <a:tcPr anchor="ctr"/>
                </a:tc>
                <a:tc>
                  <a:txBody>
                    <a:bodyPr/>
                    <a:lstStyle/>
                    <a:p>
                      <a:pPr algn="ctr"/>
                      <a:r>
                        <a:rPr lang="en-US" sz="1600" dirty="0"/>
                        <a:t>-</a:t>
                      </a:r>
                    </a:p>
                  </a:txBody>
                  <a:tcPr anchor="ctr"/>
                </a:tc>
                <a:tc>
                  <a:txBody>
                    <a:bodyPr/>
                    <a:lstStyle/>
                    <a:p>
                      <a:pPr algn="ctr"/>
                      <a:r>
                        <a:rPr lang="en-US" sz="1600" dirty="0"/>
                        <a:t>1500</a:t>
                      </a:r>
                    </a:p>
                  </a:txBody>
                  <a:tcPr anchor="ctr"/>
                </a:tc>
                <a:tc>
                  <a:txBody>
                    <a:bodyPr/>
                    <a:lstStyle/>
                    <a:p>
                      <a:pPr algn="ctr"/>
                      <a:r>
                        <a:rPr lang="en-US" sz="1600" dirty="0"/>
                        <a:t>-</a:t>
                      </a:r>
                    </a:p>
                  </a:txBody>
                  <a:tcPr anchor="ctr"/>
                </a:tc>
                <a:extLst>
                  <a:ext uri="{0D108BD9-81ED-4DB2-BD59-A6C34878D82A}">
                    <a16:rowId xmlns:a16="http://schemas.microsoft.com/office/drawing/2014/main" val="1880966274"/>
                  </a:ext>
                </a:extLst>
              </a:tr>
              <a:tr h="0">
                <a:tc>
                  <a:txBody>
                    <a:bodyPr/>
                    <a:lstStyle/>
                    <a:p>
                      <a:pPr algn="ctr"/>
                      <a:r>
                        <a:rPr lang="en-US" sz="1600" dirty="0" err="1"/>
                        <a:t>MobileNet</a:t>
                      </a:r>
                      <a:r>
                        <a:rPr lang="en-US" sz="1600" dirty="0"/>
                        <a:t> (4emotions)</a:t>
                      </a:r>
                    </a:p>
                  </a:txBody>
                  <a:tcPr anchor="ctr"/>
                </a:tc>
                <a:tc>
                  <a:txBody>
                    <a:bodyPr/>
                    <a:lstStyle/>
                    <a:p>
                      <a:pPr algn="ctr"/>
                      <a:r>
                        <a:rPr lang="en-US" sz="1600" dirty="0"/>
                        <a:t>72.63%</a:t>
                      </a:r>
                    </a:p>
                  </a:txBody>
                  <a:tcPr anchor="ctr"/>
                </a:tc>
                <a:tc>
                  <a:txBody>
                    <a:bodyPr/>
                    <a:lstStyle/>
                    <a:p>
                      <a:pPr algn="ctr"/>
                      <a:r>
                        <a:rPr lang="en-US" sz="1600" dirty="0"/>
                        <a:t>66.09%</a:t>
                      </a:r>
                    </a:p>
                  </a:txBody>
                  <a:tcPr anchor="ctr"/>
                </a:tc>
                <a:tc>
                  <a:txBody>
                    <a:bodyPr/>
                    <a:lstStyle/>
                    <a:p>
                      <a:pPr algn="ctr"/>
                      <a:r>
                        <a:rPr lang="en-US" sz="1600" dirty="0"/>
                        <a:t>-</a:t>
                      </a:r>
                    </a:p>
                  </a:txBody>
                  <a:tcPr anchor="ctr"/>
                </a:tc>
                <a:tc>
                  <a:txBody>
                    <a:bodyPr/>
                    <a:lstStyle/>
                    <a:p>
                      <a:pPr algn="ctr"/>
                      <a:r>
                        <a:rPr lang="en-US" sz="1600" dirty="0"/>
                        <a:t>-</a:t>
                      </a:r>
                    </a:p>
                  </a:txBody>
                  <a:tcPr anchor="ctr"/>
                </a:tc>
                <a:tc>
                  <a:txBody>
                    <a:bodyPr/>
                    <a:lstStyle/>
                    <a:p>
                      <a:pPr algn="ctr"/>
                      <a:r>
                        <a:rPr lang="en-US" sz="1600" dirty="0"/>
                        <a:t>859</a:t>
                      </a:r>
                    </a:p>
                  </a:txBody>
                  <a:tcPr anchor="ctr"/>
                </a:tc>
                <a:tc>
                  <a:txBody>
                    <a:bodyPr/>
                    <a:lstStyle/>
                    <a:p>
                      <a:pPr algn="ctr"/>
                      <a:r>
                        <a:rPr lang="en-US" sz="1600" dirty="0"/>
                        <a:t>-</a:t>
                      </a:r>
                    </a:p>
                  </a:txBody>
                  <a:tcPr anchor="ctr"/>
                </a:tc>
                <a:extLst>
                  <a:ext uri="{0D108BD9-81ED-4DB2-BD59-A6C34878D82A}">
                    <a16:rowId xmlns:a16="http://schemas.microsoft.com/office/drawing/2014/main" val="1167907074"/>
                  </a:ext>
                </a:extLst>
              </a:tr>
            </a:tbl>
          </a:graphicData>
        </a:graphic>
      </p:graphicFrame>
      <p:sp>
        <p:nvSpPr>
          <p:cNvPr id="2" name="TextBox 1">
            <a:extLst>
              <a:ext uri="{FF2B5EF4-FFF2-40B4-BE49-F238E27FC236}">
                <a16:creationId xmlns:a16="http://schemas.microsoft.com/office/drawing/2014/main" id="{AD285FC5-92C2-06D4-3E79-5392D3F0A886}"/>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Selection of best model</a:t>
            </a:r>
          </a:p>
        </p:txBody>
      </p:sp>
      <p:sp>
        <p:nvSpPr>
          <p:cNvPr id="4" name="TextBox 3">
            <a:extLst>
              <a:ext uri="{FF2B5EF4-FFF2-40B4-BE49-F238E27FC236}">
                <a16:creationId xmlns:a16="http://schemas.microsoft.com/office/drawing/2014/main" id="{D7564523-5230-FC9F-C49A-65703A822963}"/>
              </a:ext>
            </a:extLst>
          </p:cNvPr>
          <p:cNvSpPr txBox="1"/>
          <p:nvPr/>
        </p:nvSpPr>
        <p:spPr>
          <a:xfrm>
            <a:off x="1327239" y="1031442"/>
            <a:ext cx="8145534" cy="646331"/>
          </a:xfrm>
          <a:prstGeom prst="rect">
            <a:avLst/>
          </a:prstGeom>
          <a:noFill/>
        </p:spPr>
        <p:txBody>
          <a:bodyPr wrap="square" rtlCol="0">
            <a:spAutoFit/>
          </a:bodyPr>
          <a:lstStyle/>
          <a:p>
            <a:endParaRPr lang="en-US" dirty="0"/>
          </a:p>
          <a:p>
            <a:pPr marL="285750" indent="-285750">
              <a:buFont typeface="Wingdings" panose="05000000000000000000" pitchFamily="2" charset="2"/>
              <a:buChar char="v"/>
            </a:pPr>
            <a:r>
              <a:rPr lang="en-US" dirty="0"/>
              <a:t>Best Performing </a:t>
            </a:r>
            <a:r>
              <a:rPr lang="en-US" dirty="0">
                <a:sym typeface="Wingdings" panose="05000000000000000000" pitchFamily="2" charset="2"/>
              </a:rPr>
              <a:t> Deep CNN with augmentation and hyperparameter tuning</a:t>
            </a:r>
            <a:endParaRPr lang="en-US" dirty="0"/>
          </a:p>
        </p:txBody>
      </p:sp>
      <p:sp>
        <p:nvSpPr>
          <p:cNvPr id="5" name="Slide Number Placeholder 4">
            <a:extLst>
              <a:ext uri="{FF2B5EF4-FFF2-40B4-BE49-F238E27FC236}">
                <a16:creationId xmlns:a16="http://schemas.microsoft.com/office/drawing/2014/main" id="{DDF0A356-BAB5-8A2B-12D7-86C765FEED10}"/>
              </a:ext>
            </a:extLst>
          </p:cNvPr>
          <p:cNvSpPr>
            <a:spLocks noGrp="1"/>
          </p:cNvSpPr>
          <p:nvPr>
            <p:ph type="sldNum" sz="quarter" idx="12"/>
          </p:nvPr>
        </p:nvSpPr>
        <p:spPr/>
        <p:txBody>
          <a:bodyPr/>
          <a:lstStyle/>
          <a:p>
            <a:fld id="{B6B6B335-BA66-4D24-92C2-27886ABD77F8}" type="slidenum">
              <a:rPr lang="en-PK" smtClean="0"/>
              <a:t>43</a:t>
            </a:fld>
            <a:endParaRPr lang="en-PK"/>
          </a:p>
        </p:txBody>
      </p:sp>
    </p:spTree>
    <p:extLst>
      <p:ext uri="{BB962C8B-B14F-4D97-AF65-F5344CB8AC3E}">
        <p14:creationId xmlns:p14="http://schemas.microsoft.com/office/powerpoint/2010/main" val="7026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C91F06-5D8D-E7EF-CF25-0BCD3B5766A4}"/>
              </a:ext>
            </a:extLst>
          </p:cNvPr>
          <p:cNvSpPr txBox="1"/>
          <p:nvPr/>
        </p:nvSpPr>
        <p:spPr>
          <a:xfrm>
            <a:off x="5025771" y="3059668"/>
            <a:ext cx="2140458" cy="369332"/>
          </a:xfrm>
          <a:prstGeom prst="rect">
            <a:avLst/>
          </a:prstGeom>
          <a:noFill/>
        </p:spPr>
        <p:txBody>
          <a:bodyPr wrap="none" rtlCol="0">
            <a:spAutoFit/>
          </a:bodyPr>
          <a:lstStyle/>
          <a:p>
            <a:r>
              <a:rPr lang="en-US" dirty="0"/>
              <a:t>Real Time Live Demo</a:t>
            </a:r>
            <a:endParaRPr lang="en-PK" dirty="0"/>
          </a:p>
        </p:txBody>
      </p:sp>
      <p:sp>
        <p:nvSpPr>
          <p:cNvPr id="4" name="Slide Number Placeholder 3">
            <a:extLst>
              <a:ext uri="{FF2B5EF4-FFF2-40B4-BE49-F238E27FC236}">
                <a16:creationId xmlns:a16="http://schemas.microsoft.com/office/drawing/2014/main" id="{1E0C9B90-DF7F-F333-77B6-16D211FC0382}"/>
              </a:ext>
            </a:extLst>
          </p:cNvPr>
          <p:cNvSpPr>
            <a:spLocks noGrp="1"/>
          </p:cNvSpPr>
          <p:nvPr>
            <p:ph type="sldNum" sz="quarter" idx="12"/>
          </p:nvPr>
        </p:nvSpPr>
        <p:spPr/>
        <p:txBody>
          <a:bodyPr/>
          <a:lstStyle/>
          <a:p>
            <a:fld id="{B6B6B335-BA66-4D24-92C2-27886ABD77F8}" type="slidenum">
              <a:rPr lang="en-PK" smtClean="0"/>
              <a:t>44</a:t>
            </a:fld>
            <a:endParaRPr lang="en-PK"/>
          </a:p>
        </p:txBody>
      </p:sp>
    </p:spTree>
    <p:extLst>
      <p:ext uri="{BB962C8B-B14F-4D97-AF65-F5344CB8AC3E}">
        <p14:creationId xmlns:p14="http://schemas.microsoft.com/office/powerpoint/2010/main" val="4068649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7C54B7-0A69-3757-7C94-122D7BE8057D}"/>
              </a:ext>
            </a:extLst>
          </p:cNvPr>
          <p:cNvSpPr txBox="1"/>
          <p:nvPr/>
        </p:nvSpPr>
        <p:spPr>
          <a:xfrm>
            <a:off x="890555" y="1778886"/>
            <a:ext cx="4561726" cy="327628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solidFill>
                  <a:schemeClr val="bg2">
                    <a:lumMod val="90000"/>
                  </a:schemeClr>
                </a:solidFill>
              </a:rPr>
              <a:t>Introduction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Objective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Dataset and Problems</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Methods and Implementation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Results</a:t>
            </a:r>
          </a:p>
          <a:p>
            <a:pPr marL="285750" indent="-285750">
              <a:lnSpc>
                <a:spcPct val="150000"/>
              </a:lnSpc>
              <a:buClr>
                <a:schemeClr val="tx1"/>
              </a:buClr>
              <a:buFont typeface="Wingdings" panose="05000000000000000000" pitchFamily="2" charset="2"/>
              <a:buChar char="v"/>
            </a:pPr>
            <a:r>
              <a:rPr lang="en-US" sz="2000" b="1" dirty="0"/>
              <a:t>Conclusion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Outlook</a:t>
            </a:r>
          </a:p>
        </p:txBody>
      </p:sp>
      <p:sp>
        <p:nvSpPr>
          <p:cNvPr id="3" name="TextBox 2">
            <a:extLst>
              <a:ext uri="{FF2B5EF4-FFF2-40B4-BE49-F238E27FC236}">
                <a16:creationId xmlns:a16="http://schemas.microsoft.com/office/drawing/2014/main" id="{4156775B-3C9F-B134-F2B7-C69893C05494}"/>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Contents</a:t>
            </a:r>
          </a:p>
        </p:txBody>
      </p:sp>
      <p:sp>
        <p:nvSpPr>
          <p:cNvPr id="4" name="Slide Number Placeholder 3">
            <a:extLst>
              <a:ext uri="{FF2B5EF4-FFF2-40B4-BE49-F238E27FC236}">
                <a16:creationId xmlns:a16="http://schemas.microsoft.com/office/drawing/2014/main" id="{F05A770B-2802-4688-06BA-B2407700E1BE}"/>
              </a:ext>
            </a:extLst>
          </p:cNvPr>
          <p:cNvSpPr>
            <a:spLocks noGrp="1"/>
          </p:cNvSpPr>
          <p:nvPr>
            <p:ph type="sldNum" sz="quarter" idx="12"/>
          </p:nvPr>
        </p:nvSpPr>
        <p:spPr/>
        <p:txBody>
          <a:bodyPr/>
          <a:lstStyle/>
          <a:p>
            <a:fld id="{B6B6B335-BA66-4D24-92C2-27886ABD77F8}" type="slidenum">
              <a:rPr lang="en-PK" smtClean="0"/>
              <a:t>45</a:t>
            </a:fld>
            <a:endParaRPr lang="en-PK"/>
          </a:p>
        </p:txBody>
      </p:sp>
    </p:spTree>
    <p:extLst>
      <p:ext uri="{BB962C8B-B14F-4D97-AF65-F5344CB8AC3E}">
        <p14:creationId xmlns:p14="http://schemas.microsoft.com/office/powerpoint/2010/main" val="484064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04080BD-4551-840C-49AB-C729EA72B62D}"/>
              </a:ext>
            </a:extLst>
          </p:cNvPr>
          <p:cNvSpPr txBox="1"/>
          <p:nvPr/>
        </p:nvSpPr>
        <p:spPr>
          <a:xfrm>
            <a:off x="838201" y="643467"/>
            <a:ext cx="3888526" cy="180052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Conclusion</a:t>
            </a:r>
          </a:p>
        </p:txBody>
      </p:sp>
      <p:sp>
        <p:nvSpPr>
          <p:cNvPr id="3" name="TextBox 2">
            <a:extLst>
              <a:ext uri="{FF2B5EF4-FFF2-40B4-BE49-F238E27FC236}">
                <a16:creationId xmlns:a16="http://schemas.microsoft.com/office/drawing/2014/main" id="{AD2E4F4F-DAC7-6117-C0A8-40C9585288B5}"/>
              </a:ext>
            </a:extLst>
          </p:cNvPr>
          <p:cNvSpPr txBox="1"/>
          <p:nvPr/>
        </p:nvSpPr>
        <p:spPr>
          <a:xfrm>
            <a:off x="838201" y="2443993"/>
            <a:ext cx="5391016" cy="3553581"/>
          </a:xfrm>
          <a:prstGeom prst="rect">
            <a:avLst/>
          </a:prstGeom>
        </p:spPr>
        <p:txBody>
          <a:bodyPr vert="horz" lIns="91440" tIns="45720" rIns="91440" bIns="45720" rtlCol="0">
            <a:normAutofit fontScale="92500" lnSpcReduction="10000"/>
          </a:bodyPr>
          <a:lstStyle/>
          <a:p>
            <a:pPr marL="400050" indent="-342900">
              <a:lnSpc>
                <a:spcPct val="150000"/>
              </a:lnSpc>
              <a:spcAft>
                <a:spcPts val="600"/>
              </a:spcAft>
              <a:buFont typeface="Wingdings" panose="05000000000000000000" pitchFamily="2" charset="2"/>
              <a:buChar char="v"/>
            </a:pPr>
            <a:r>
              <a:rPr lang="en-US" sz="1900" dirty="0"/>
              <a:t>Deep CNN model outperformed others, achieving </a:t>
            </a:r>
            <a:r>
              <a:rPr lang="en-US" sz="1900" b="1" dirty="0"/>
              <a:t>68.62% accuracy</a:t>
            </a:r>
          </a:p>
          <a:p>
            <a:pPr marL="400050" indent="-342900">
              <a:lnSpc>
                <a:spcPct val="150000"/>
              </a:lnSpc>
              <a:spcAft>
                <a:spcPts val="600"/>
              </a:spcAft>
              <a:buFont typeface="Wingdings" panose="05000000000000000000" pitchFamily="2" charset="2"/>
              <a:buChar char="v"/>
            </a:pPr>
            <a:r>
              <a:rPr lang="en-US" sz="1900" dirty="0"/>
              <a:t>Augmentation and Hyperparameter tuning improved the model performance</a:t>
            </a:r>
          </a:p>
          <a:p>
            <a:pPr marL="400050" indent="-342900">
              <a:lnSpc>
                <a:spcPct val="150000"/>
              </a:lnSpc>
              <a:spcAft>
                <a:spcPts val="600"/>
              </a:spcAft>
              <a:buFont typeface="Wingdings" panose="05000000000000000000" pitchFamily="2" charset="2"/>
              <a:buChar char="v"/>
            </a:pPr>
            <a:r>
              <a:rPr lang="en-US" sz="1900" dirty="0"/>
              <a:t>Transfer learning with </a:t>
            </a:r>
            <a:r>
              <a:rPr lang="en-US" sz="1900" dirty="0" err="1"/>
              <a:t>MobileNet</a:t>
            </a:r>
            <a:r>
              <a:rPr lang="en-US" sz="1900" dirty="0"/>
              <a:t> didn't yield any better results</a:t>
            </a:r>
          </a:p>
          <a:p>
            <a:pPr marL="400050" indent="-342900">
              <a:lnSpc>
                <a:spcPct val="150000"/>
              </a:lnSpc>
              <a:spcAft>
                <a:spcPts val="600"/>
              </a:spcAft>
              <a:buFont typeface="Wingdings" panose="05000000000000000000" pitchFamily="2" charset="2"/>
              <a:buChar char="v"/>
            </a:pPr>
            <a:r>
              <a:rPr lang="en-US" sz="1900" dirty="0"/>
              <a:t>Deep CNN model was able to detect all seven emotions in real time video recording</a:t>
            </a:r>
          </a:p>
          <a:p>
            <a:pPr marL="285750" indent="-228600">
              <a:lnSpc>
                <a:spcPct val="90000"/>
              </a:lnSpc>
              <a:spcAft>
                <a:spcPts val="600"/>
              </a:spcAft>
              <a:buFont typeface="Arial" panose="020B0604020202020204" pitchFamily="34" charset="0"/>
              <a:buChar char="•"/>
            </a:pPr>
            <a:endParaRPr lang="en-US" sz="1900" dirty="0"/>
          </a:p>
        </p:txBody>
      </p:sp>
      <p:pic>
        <p:nvPicPr>
          <p:cNvPr id="10" name="Picture 9" descr="A collage of a person's face&#10;&#10;Description automatically generated with medium confidence">
            <a:extLst>
              <a:ext uri="{FF2B5EF4-FFF2-40B4-BE49-F238E27FC236}">
                <a16:creationId xmlns:a16="http://schemas.microsoft.com/office/drawing/2014/main" id="{5E72800F-3C3E-997A-D55B-0FFC6859D3FF}"/>
              </a:ext>
            </a:extLst>
          </p:cNvPr>
          <p:cNvPicPr>
            <a:picLocks noChangeAspect="1"/>
          </p:cNvPicPr>
          <p:nvPr/>
        </p:nvPicPr>
        <p:blipFill>
          <a:blip r:embed="rId2"/>
          <a:stretch>
            <a:fillRect/>
          </a:stretch>
        </p:blipFill>
        <p:spPr>
          <a:xfrm>
            <a:off x="6800986" y="1238129"/>
            <a:ext cx="4747547" cy="4759445"/>
          </a:xfrm>
          <a:prstGeom prst="rect">
            <a:avLst/>
          </a:prstGeom>
        </p:spPr>
      </p:pic>
      <p:sp>
        <p:nvSpPr>
          <p:cNvPr id="4" name="Slide Number Placeholder 3">
            <a:extLst>
              <a:ext uri="{FF2B5EF4-FFF2-40B4-BE49-F238E27FC236}">
                <a16:creationId xmlns:a16="http://schemas.microsoft.com/office/drawing/2014/main" id="{C89D434B-16D9-A51B-6CA5-ACCE5A8604A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B6B335-BA66-4D24-92C2-27886ABD77F8}" type="slidenum">
              <a:rPr lang="en-US" sz="1200" smtClean="0">
                <a:solidFill>
                  <a:schemeClr val="tx1">
                    <a:tint val="75000"/>
                  </a:schemeClr>
                </a:solidFill>
              </a:rPr>
              <a:pPr>
                <a:spcAft>
                  <a:spcPts val="600"/>
                </a:spcAft>
              </a:pPr>
              <a:t>46</a:t>
            </a:fld>
            <a:endParaRPr lang="en-US" sz="1200">
              <a:solidFill>
                <a:schemeClr val="tx1">
                  <a:tint val="75000"/>
                </a:schemeClr>
              </a:solidFill>
            </a:endParaRPr>
          </a:p>
        </p:txBody>
      </p:sp>
    </p:spTree>
    <p:extLst>
      <p:ext uri="{BB962C8B-B14F-4D97-AF65-F5344CB8AC3E}">
        <p14:creationId xmlns:p14="http://schemas.microsoft.com/office/powerpoint/2010/main" val="113253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7C54B7-0A69-3757-7C94-122D7BE8057D}"/>
              </a:ext>
            </a:extLst>
          </p:cNvPr>
          <p:cNvSpPr txBox="1"/>
          <p:nvPr/>
        </p:nvSpPr>
        <p:spPr>
          <a:xfrm>
            <a:off x="890555" y="1778886"/>
            <a:ext cx="4561726" cy="327628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solidFill>
                  <a:schemeClr val="bg2">
                    <a:lumMod val="90000"/>
                  </a:schemeClr>
                </a:solidFill>
              </a:rPr>
              <a:t>Introduction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Objective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Dataset and Problems</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Methods and Implementation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Results</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Conclusion</a:t>
            </a:r>
          </a:p>
          <a:p>
            <a:pPr marL="285750" indent="-285750">
              <a:lnSpc>
                <a:spcPct val="150000"/>
              </a:lnSpc>
              <a:buClr>
                <a:schemeClr val="tx1"/>
              </a:buClr>
              <a:buFont typeface="Wingdings" panose="05000000000000000000" pitchFamily="2" charset="2"/>
              <a:buChar char="v"/>
            </a:pPr>
            <a:r>
              <a:rPr lang="en-US" sz="2000" b="1" dirty="0"/>
              <a:t>Outlook</a:t>
            </a:r>
          </a:p>
        </p:txBody>
      </p:sp>
      <p:sp>
        <p:nvSpPr>
          <p:cNvPr id="3" name="TextBox 2">
            <a:extLst>
              <a:ext uri="{FF2B5EF4-FFF2-40B4-BE49-F238E27FC236}">
                <a16:creationId xmlns:a16="http://schemas.microsoft.com/office/drawing/2014/main" id="{4156775B-3C9F-B134-F2B7-C69893C05494}"/>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Contents</a:t>
            </a:r>
          </a:p>
        </p:txBody>
      </p:sp>
      <p:sp>
        <p:nvSpPr>
          <p:cNvPr id="4" name="Slide Number Placeholder 3">
            <a:extLst>
              <a:ext uri="{FF2B5EF4-FFF2-40B4-BE49-F238E27FC236}">
                <a16:creationId xmlns:a16="http://schemas.microsoft.com/office/drawing/2014/main" id="{F05A770B-2802-4688-06BA-B2407700E1BE}"/>
              </a:ext>
            </a:extLst>
          </p:cNvPr>
          <p:cNvSpPr>
            <a:spLocks noGrp="1"/>
          </p:cNvSpPr>
          <p:nvPr>
            <p:ph type="sldNum" sz="quarter" idx="12"/>
          </p:nvPr>
        </p:nvSpPr>
        <p:spPr/>
        <p:txBody>
          <a:bodyPr/>
          <a:lstStyle/>
          <a:p>
            <a:fld id="{B6B6B335-BA66-4D24-92C2-27886ABD77F8}" type="slidenum">
              <a:rPr lang="en-PK" smtClean="0"/>
              <a:t>47</a:t>
            </a:fld>
            <a:endParaRPr lang="en-PK"/>
          </a:p>
        </p:txBody>
      </p:sp>
    </p:spTree>
    <p:extLst>
      <p:ext uri="{BB962C8B-B14F-4D97-AF65-F5344CB8AC3E}">
        <p14:creationId xmlns:p14="http://schemas.microsoft.com/office/powerpoint/2010/main" val="1749873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A0DD51-7748-6317-AF21-4C77DBEE6AA9}"/>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a:t>Outlook</a:t>
            </a:r>
            <a:endParaRPr lang="en-US" sz="3200" dirty="0"/>
          </a:p>
        </p:txBody>
      </p:sp>
      <p:sp>
        <p:nvSpPr>
          <p:cNvPr id="4" name="Slide Number Placeholder 3">
            <a:extLst>
              <a:ext uri="{FF2B5EF4-FFF2-40B4-BE49-F238E27FC236}">
                <a16:creationId xmlns:a16="http://schemas.microsoft.com/office/drawing/2014/main" id="{F3A08003-B008-6878-AD1D-1FE1DC8AD6A1}"/>
              </a:ext>
            </a:extLst>
          </p:cNvPr>
          <p:cNvSpPr>
            <a:spLocks noGrp="1"/>
          </p:cNvSpPr>
          <p:nvPr>
            <p:ph type="sldNum" sz="quarter" idx="12"/>
          </p:nvPr>
        </p:nvSpPr>
        <p:spPr/>
        <p:txBody>
          <a:bodyPr/>
          <a:lstStyle/>
          <a:p>
            <a:fld id="{B6B6B335-BA66-4D24-92C2-27886ABD77F8}" type="slidenum">
              <a:rPr lang="en-PK" smtClean="0"/>
              <a:t>48</a:t>
            </a:fld>
            <a:endParaRPr lang="en-PK"/>
          </a:p>
        </p:txBody>
      </p:sp>
      <p:sp>
        <p:nvSpPr>
          <p:cNvPr id="6" name="TextBox 5">
            <a:extLst>
              <a:ext uri="{FF2B5EF4-FFF2-40B4-BE49-F238E27FC236}">
                <a16:creationId xmlns:a16="http://schemas.microsoft.com/office/drawing/2014/main" id="{F724862E-0267-B0A8-42BF-0F6FD05E4C1F}"/>
              </a:ext>
            </a:extLst>
          </p:cNvPr>
          <p:cNvSpPr txBox="1"/>
          <p:nvPr/>
        </p:nvSpPr>
        <p:spPr>
          <a:xfrm>
            <a:off x="561718" y="1742320"/>
            <a:ext cx="11068564" cy="3373359"/>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1" i="0" dirty="0">
                <a:effectLst/>
              </a:rPr>
              <a:t>Explore More Complex Architectures:</a:t>
            </a:r>
            <a:r>
              <a:rPr lang="en-US" b="0" i="0" dirty="0">
                <a:effectLst/>
              </a:rPr>
              <a:t> Investigate and test more sophisticated network structures to potentially increase FER performance.</a:t>
            </a:r>
          </a:p>
          <a:p>
            <a:pPr marL="285750" indent="-285750" algn="just">
              <a:lnSpc>
                <a:spcPct val="150000"/>
              </a:lnSpc>
              <a:buFont typeface="Wingdings" panose="05000000000000000000" pitchFamily="2" charset="2"/>
              <a:buChar char="v"/>
            </a:pPr>
            <a:r>
              <a:rPr lang="en-US" b="1" i="0" dirty="0">
                <a:effectLst/>
              </a:rPr>
              <a:t>Further Hyperparameter Tuning:</a:t>
            </a:r>
            <a:r>
              <a:rPr lang="en-US" b="0" i="0" dirty="0">
                <a:effectLst/>
              </a:rPr>
              <a:t> Experiment with other parameters of the developed Deep CNN model to potentially enhance overall accuracy.</a:t>
            </a:r>
          </a:p>
          <a:p>
            <a:pPr marL="285750" indent="-285750" algn="just">
              <a:lnSpc>
                <a:spcPct val="150000"/>
              </a:lnSpc>
              <a:buFont typeface="Wingdings" panose="05000000000000000000" pitchFamily="2" charset="2"/>
              <a:buChar char="v"/>
            </a:pPr>
            <a:r>
              <a:rPr lang="en-US" b="1" i="0" dirty="0">
                <a:effectLst/>
              </a:rPr>
              <a:t>Dataset Improvement:</a:t>
            </a:r>
            <a:r>
              <a:rPr lang="en-US" b="0" i="0" dirty="0">
                <a:effectLst/>
              </a:rPr>
              <a:t> Enhance the quality of the dataset used in the project by:</a:t>
            </a:r>
          </a:p>
          <a:p>
            <a:pPr marL="742950" lvl="1" indent="-285750" algn="just">
              <a:lnSpc>
                <a:spcPct val="150000"/>
              </a:lnSpc>
              <a:buFont typeface="Wingdings" panose="05000000000000000000" pitchFamily="2" charset="2"/>
              <a:buChar char="§"/>
            </a:pPr>
            <a:r>
              <a:rPr lang="en-US" b="0" i="0" dirty="0">
                <a:effectLst/>
              </a:rPr>
              <a:t>Removing irrelevant images.</a:t>
            </a:r>
          </a:p>
          <a:p>
            <a:pPr marL="742950" lvl="1" indent="-285750" algn="just">
              <a:lnSpc>
                <a:spcPct val="150000"/>
              </a:lnSpc>
              <a:buFont typeface="Wingdings" panose="05000000000000000000" pitchFamily="2" charset="2"/>
              <a:buChar char="§"/>
            </a:pPr>
            <a:r>
              <a:rPr lang="en-US" dirty="0"/>
              <a:t>Addressing the contrast and occlusion problem</a:t>
            </a:r>
            <a:endParaRPr lang="en-US" b="0" i="0" dirty="0">
              <a:effectLst/>
            </a:endParaRPr>
          </a:p>
          <a:p>
            <a:pPr marL="742950" lvl="1" indent="-285750" algn="just">
              <a:lnSpc>
                <a:spcPct val="150000"/>
              </a:lnSpc>
              <a:buFont typeface="Wingdings" panose="05000000000000000000" pitchFamily="2" charset="2"/>
              <a:buChar char="§"/>
            </a:pPr>
            <a:r>
              <a:rPr lang="en-US" b="0" i="0" dirty="0">
                <a:effectLst/>
              </a:rPr>
              <a:t>Balancing the representation of different emotions</a:t>
            </a:r>
          </a:p>
        </p:txBody>
      </p:sp>
    </p:spTree>
    <p:extLst>
      <p:ext uri="{BB962C8B-B14F-4D97-AF65-F5344CB8AC3E}">
        <p14:creationId xmlns:p14="http://schemas.microsoft.com/office/powerpoint/2010/main" val="6206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wipe(down)">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anim calcmode="lin" valueType="num">
                                      <p:cBhvr>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6">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anim calcmode="lin" valueType="num">
                                      <p:cBhvr>
                                        <p:cTn id="24"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5" dur="500" fill="hold"/>
                                        <p:tgtEl>
                                          <p:spTgt spid="6">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anim calcmode="lin" valueType="num">
                                      <p:cBhvr>
                                        <p:cTn id="2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anim calcmode="lin" valueType="num">
                                      <p:cBhvr>
                                        <p:cTn id="34"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5"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56CA82-6CD7-17F2-DBF4-5CF44BE27DAC}"/>
              </a:ext>
            </a:extLst>
          </p:cNvPr>
          <p:cNvSpPr>
            <a:spLocks noGrp="1"/>
          </p:cNvSpPr>
          <p:nvPr>
            <p:ph type="sldNum" sz="quarter" idx="12"/>
          </p:nvPr>
        </p:nvSpPr>
        <p:spPr/>
        <p:txBody>
          <a:bodyPr/>
          <a:lstStyle/>
          <a:p>
            <a:fld id="{B6B6B335-BA66-4D24-92C2-27886ABD77F8}" type="slidenum">
              <a:rPr lang="en-PK" smtClean="0"/>
              <a:t>49</a:t>
            </a:fld>
            <a:endParaRPr lang="en-PK"/>
          </a:p>
        </p:txBody>
      </p:sp>
      <p:sp>
        <p:nvSpPr>
          <p:cNvPr id="3" name="TextBox 2">
            <a:extLst>
              <a:ext uri="{FF2B5EF4-FFF2-40B4-BE49-F238E27FC236}">
                <a16:creationId xmlns:a16="http://schemas.microsoft.com/office/drawing/2014/main" id="{A25CDF77-1A96-B497-F297-B7C61FD7CB1A}"/>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References</a:t>
            </a:r>
          </a:p>
        </p:txBody>
      </p:sp>
      <p:sp>
        <p:nvSpPr>
          <p:cNvPr id="4" name="TextBox 3">
            <a:extLst>
              <a:ext uri="{FF2B5EF4-FFF2-40B4-BE49-F238E27FC236}">
                <a16:creationId xmlns:a16="http://schemas.microsoft.com/office/drawing/2014/main" id="{A4B89259-CBBC-6D8A-B407-C2E63A41E72E}"/>
              </a:ext>
            </a:extLst>
          </p:cNvPr>
          <p:cNvSpPr txBox="1"/>
          <p:nvPr/>
        </p:nvSpPr>
        <p:spPr>
          <a:xfrm>
            <a:off x="560006" y="1119819"/>
            <a:ext cx="11071988" cy="504971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200" b="0" i="0" dirty="0">
                <a:effectLst/>
              </a:rPr>
              <a:t>P. Ekman, “Strong evidence for universals in facial expressions: a reply to </a:t>
            </a:r>
            <a:r>
              <a:rPr lang="en-US" sz="1200" b="0" i="0" dirty="0" err="1">
                <a:effectLst/>
              </a:rPr>
              <a:t>russell’s</a:t>
            </a:r>
            <a:r>
              <a:rPr lang="en-US" sz="1200" b="0" i="0" dirty="0">
                <a:effectLst/>
              </a:rPr>
              <a:t> mistaken critique.,” 1994.</a:t>
            </a:r>
          </a:p>
          <a:p>
            <a:pPr marL="285750" indent="-285750">
              <a:lnSpc>
                <a:spcPct val="150000"/>
              </a:lnSpc>
              <a:buFont typeface="Wingdings" panose="05000000000000000000" pitchFamily="2" charset="2"/>
              <a:buChar char="§"/>
            </a:pPr>
            <a:r>
              <a:rPr lang="en-US" sz="1200" b="0" i="0" dirty="0">
                <a:effectLst/>
              </a:rPr>
              <a:t>K. </a:t>
            </a:r>
            <a:r>
              <a:rPr lang="en-US" sz="1200" b="0" i="0" dirty="0" err="1">
                <a:effectLst/>
              </a:rPr>
              <a:t>Vemou</a:t>
            </a:r>
            <a:r>
              <a:rPr lang="en-US" sz="1200" b="0" i="0" dirty="0">
                <a:effectLst/>
              </a:rPr>
              <a:t> and A. Horvath, “</a:t>
            </a:r>
            <a:r>
              <a:rPr lang="en-US" sz="1200" b="0" i="0" dirty="0" err="1">
                <a:effectLst/>
              </a:rPr>
              <a:t>Techdispatch</a:t>
            </a:r>
            <a:r>
              <a:rPr lang="en-US" sz="1200" b="0" i="0" dirty="0">
                <a:effectLst/>
              </a:rPr>
              <a:t> 1/2021 - facial emotion recognition.” https://edps.europa.eu/data-protection/our-work/publications/</a:t>
            </a:r>
            <a:br>
              <a:rPr lang="en-US" sz="1200" dirty="0"/>
            </a:br>
            <a:r>
              <a:rPr lang="en-US" sz="1200" b="0" i="0" dirty="0" err="1">
                <a:effectLst/>
              </a:rPr>
              <a:t>techdispatch</a:t>
            </a:r>
            <a:r>
              <a:rPr lang="en-US" sz="1200" b="0" i="0" dirty="0">
                <a:effectLst/>
              </a:rPr>
              <a:t>/techdispatch-12021-facial-emotion-recognition_en, 2021. [Accessed: May 13, 2023].</a:t>
            </a:r>
          </a:p>
          <a:p>
            <a:pPr marL="285750" indent="-285750">
              <a:lnSpc>
                <a:spcPct val="150000"/>
              </a:lnSpc>
              <a:buFont typeface="Wingdings" panose="05000000000000000000" pitchFamily="2" charset="2"/>
              <a:buChar char="§"/>
            </a:pPr>
            <a:r>
              <a:rPr lang="en-US" sz="1200" b="0" i="0" dirty="0">
                <a:effectLst/>
              </a:rPr>
              <a:t>R. C. Gonzalez and R. E. Woods, Digital Image Processing. Upper Saddle River, </a:t>
            </a:r>
            <a:r>
              <a:rPr lang="en-US" sz="1200" b="0" i="0" dirty="0" err="1">
                <a:effectLst/>
              </a:rPr>
              <a:t>NJ:Prentice</a:t>
            </a:r>
            <a:r>
              <a:rPr lang="en-US" sz="1200" b="0" i="0" dirty="0">
                <a:effectLst/>
              </a:rPr>
              <a:t> Hall, 4th ed., 2018.</a:t>
            </a:r>
          </a:p>
          <a:p>
            <a:pPr marL="285750" indent="-285750">
              <a:lnSpc>
                <a:spcPct val="150000"/>
              </a:lnSpc>
              <a:buFont typeface="Wingdings" panose="05000000000000000000" pitchFamily="2" charset="2"/>
              <a:buChar char="§"/>
            </a:pPr>
            <a:r>
              <a:rPr lang="en-US" sz="1200" b="0" i="0" dirty="0">
                <a:effectLst/>
              </a:rPr>
              <a:t>Challenges in representation learning: Facial expression recognition challenge.” https://www.kaggle.com/c/challenges-in-representation-learning-facial-expression-recognition-challenge. [Accessed on 23rd March 2023]</a:t>
            </a:r>
          </a:p>
          <a:p>
            <a:pPr marL="285750" indent="-285750">
              <a:lnSpc>
                <a:spcPct val="150000"/>
              </a:lnSpc>
              <a:buFont typeface="Wingdings" panose="05000000000000000000" pitchFamily="2" charset="2"/>
              <a:buChar char="§"/>
            </a:pPr>
            <a:r>
              <a:rPr lang="en-US" sz="1200" b="0" i="0" dirty="0">
                <a:effectLst/>
              </a:rPr>
              <a:t>TensorFlow, “</a:t>
            </a:r>
            <a:r>
              <a:rPr lang="en-US" sz="1200" b="0" i="0" dirty="0" err="1">
                <a:effectLst/>
              </a:rPr>
              <a:t>Imagedatagenerator</a:t>
            </a:r>
            <a:r>
              <a:rPr lang="en-US" sz="1200" b="0" i="0" dirty="0">
                <a:effectLst/>
              </a:rPr>
              <a:t>.” https://www.tensorflow.org/api_docs/python/tf/keras/preprocessing/image/ImageDataGenerator, 2023. [Accessed on May 19, 2023]</a:t>
            </a:r>
          </a:p>
          <a:p>
            <a:pPr marL="285750" indent="-285750">
              <a:lnSpc>
                <a:spcPct val="150000"/>
              </a:lnSpc>
              <a:buFont typeface="Wingdings" panose="05000000000000000000" pitchFamily="2" charset="2"/>
              <a:buChar char="§"/>
            </a:pPr>
            <a:r>
              <a:rPr lang="en-US" sz="1200" b="0" i="0" dirty="0">
                <a:solidFill>
                  <a:srgbClr val="000000"/>
                </a:solidFill>
                <a:effectLst/>
              </a:rPr>
              <a:t>What Is Transfer Learning? [Examples &amp; Newbie-Friendly Guide].” </a:t>
            </a:r>
            <a:r>
              <a:rPr lang="en-US" sz="1200" b="0" i="1" dirty="0">
                <a:solidFill>
                  <a:srgbClr val="000000"/>
                </a:solidFill>
                <a:effectLst/>
              </a:rPr>
              <a:t>V7labs.com</a:t>
            </a:r>
            <a:r>
              <a:rPr lang="en-US" sz="1200" b="0" i="0" dirty="0">
                <a:solidFill>
                  <a:srgbClr val="000000"/>
                </a:solidFill>
                <a:effectLst/>
              </a:rPr>
              <a:t>, 2022, </a:t>
            </a:r>
            <a:r>
              <a:rPr lang="en-US" sz="1200" b="0" i="0" dirty="0">
                <a:solidFill>
                  <a:srgbClr val="000000"/>
                </a:solidFill>
                <a:effectLst/>
                <a:hlinkClick r:id="rId2"/>
              </a:rPr>
              <a:t>www.v7labs.com/blog/transfer-learning-guide. Accessed March 2023</a:t>
            </a:r>
            <a:r>
              <a:rPr lang="en-US" sz="1200" b="0" i="0" dirty="0">
                <a:solidFill>
                  <a:srgbClr val="000000"/>
                </a:solidFill>
                <a:effectLst/>
              </a:rPr>
              <a:t>.</a:t>
            </a:r>
          </a:p>
          <a:p>
            <a:pPr marL="285750" indent="-285750">
              <a:lnSpc>
                <a:spcPct val="150000"/>
              </a:lnSpc>
              <a:buFont typeface="Wingdings" panose="05000000000000000000" pitchFamily="2" charset="2"/>
              <a:buChar char="§"/>
            </a:pPr>
            <a:r>
              <a:rPr lang="en-US" sz="1200" b="0" i="0" dirty="0">
                <a:effectLst/>
              </a:rPr>
              <a:t>Wang, Wei, et al. "A novel image classification approach via dense-</a:t>
            </a:r>
            <a:r>
              <a:rPr lang="en-US" sz="1200" b="0" i="0" dirty="0" err="1">
                <a:effectLst/>
              </a:rPr>
              <a:t>MobileNet</a:t>
            </a:r>
            <a:r>
              <a:rPr lang="en-US" sz="1200" b="0" i="0" dirty="0">
                <a:effectLst/>
              </a:rPr>
              <a:t> models." </a:t>
            </a:r>
            <a:r>
              <a:rPr lang="en-US" sz="1200" b="0" i="1" dirty="0">
                <a:effectLst/>
              </a:rPr>
              <a:t>Mobile Information Systems</a:t>
            </a:r>
            <a:r>
              <a:rPr lang="en-US" sz="1200" b="0" i="0" dirty="0">
                <a:effectLst/>
              </a:rPr>
              <a:t> 2020 (2020).</a:t>
            </a:r>
          </a:p>
          <a:p>
            <a:pPr marL="285750" indent="-285750">
              <a:lnSpc>
                <a:spcPct val="150000"/>
              </a:lnSpc>
              <a:buFont typeface="Wingdings" panose="05000000000000000000" pitchFamily="2" charset="2"/>
              <a:buChar char="§"/>
            </a:pPr>
            <a:r>
              <a:rPr lang="en-US" sz="1200" b="0" i="0" dirty="0" err="1">
                <a:effectLst/>
              </a:rPr>
              <a:t>Phiphitphatphaisit</a:t>
            </a:r>
            <a:r>
              <a:rPr lang="en-US" sz="1200" b="0" i="0" dirty="0">
                <a:effectLst/>
              </a:rPr>
              <a:t>, </a:t>
            </a:r>
            <a:r>
              <a:rPr lang="en-US" sz="1200" b="0" i="0" dirty="0" err="1">
                <a:effectLst/>
              </a:rPr>
              <a:t>Sirawan</a:t>
            </a:r>
            <a:r>
              <a:rPr lang="en-US" sz="1200" b="0" i="0" dirty="0">
                <a:effectLst/>
              </a:rPr>
              <a:t> &amp; </a:t>
            </a:r>
            <a:r>
              <a:rPr lang="en-US" sz="1200" b="0" i="0" dirty="0" err="1">
                <a:effectLst/>
              </a:rPr>
              <a:t>Surinta</a:t>
            </a:r>
            <a:r>
              <a:rPr lang="en-US" sz="1200" b="0" i="0" dirty="0">
                <a:effectLst/>
              </a:rPr>
              <a:t>, </a:t>
            </a:r>
            <a:r>
              <a:rPr lang="en-US" sz="1200" b="0" i="0" dirty="0" err="1">
                <a:effectLst/>
              </a:rPr>
              <a:t>Olarik</a:t>
            </a:r>
            <a:r>
              <a:rPr lang="en-US" sz="1200" b="0" i="0" dirty="0">
                <a:effectLst/>
              </a:rPr>
              <a:t>. (2020). Food Image Classification with Improved </a:t>
            </a:r>
            <a:r>
              <a:rPr lang="en-US" sz="1200" b="0" i="0" dirty="0" err="1">
                <a:effectLst/>
              </a:rPr>
              <a:t>MobileNet</a:t>
            </a:r>
            <a:r>
              <a:rPr lang="en-US" sz="1200" b="0" i="0" dirty="0">
                <a:effectLst/>
              </a:rPr>
              <a:t> Architecture and Data Augmentation.</a:t>
            </a:r>
          </a:p>
          <a:p>
            <a:pPr marL="285750" indent="-285750">
              <a:lnSpc>
                <a:spcPct val="150000"/>
              </a:lnSpc>
              <a:buFont typeface="Wingdings" panose="05000000000000000000" pitchFamily="2" charset="2"/>
              <a:buChar char="§"/>
            </a:pPr>
            <a:r>
              <a:rPr lang="en-US" sz="1200" b="0" i="0" dirty="0">
                <a:effectLst/>
              </a:rPr>
              <a:t>A. G. Howard, M. Zhu, B. Chen, D. </a:t>
            </a:r>
            <a:r>
              <a:rPr lang="en-US" sz="1200" b="0" i="0" dirty="0" err="1">
                <a:effectLst/>
              </a:rPr>
              <a:t>Kalenichenko</a:t>
            </a:r>
            <a:r>
              <a:rPr lang="en-US" sz="1200" b="0" i="0" dirty="0">
                <a:effectLst/>
              </a:rPr>
              <a:t>, W. Wang, T. </a:t>
            </a:r>
            <a:r>
              <a:rPr lang="en-US" sz="1200" b="0" i="0" dirty="0" err="1">
                <a:effectLst/>
              </a:rPr>
              <a:t>Weyand</a:t>
            </a:r>
            <a:r>
              <a:rPr lang="en-US" sz="1200" b="0" i="0" dirty="0">
                <a:effectLst/>
              </a:rPr>
              <a:t>, M. </a:t>
            </a:r>
            <a:r>
              <a:rPr lang="en-US" sz="1200" b="0" i="0" dirty="0" err="1">
                <a:effectLst/>
              </a:rPr>
              <a:t>Andreetto</a:t>
            </a:r>
            <a:r>
              <a:rPr lang="en-US" sz="1200" b="0" i="0" dirty="0">
                <a:effectLst/>
              </a:rPr>
              <a:t>, and H. Adam, “</a:t>
            </a:r>
            <a:r>
              <a:rPr lang="en-US" sz="1200" b="0" i="0" dirty="0" err="1">
                <a:effectLst/>
              </a:rPr>
              <a:t>Mobilenets</a:t>
            </a:r>
            <a:r>
              <a:rPr lang="en-US" sz="1200" b="0" i="0" dirty="0">
                <a:effectLst/>
              </a:rPr>
              <a:t>: Efficient convolutional neural networks for mobile vision applications,” </a:t>
            </a:r>
            <a:r>
              <a:rPr lang="en-US" sz="1200" b="0" i="0" dirty="0" err="1">
                <a:effectLst/>
              </a:rPr>
              <a:t>arXiv</a:t>
            </a:r>
            <a:r>
              <a:rPr lang="en-US" sz="1200" b="0" i="0" dirty="0">
                <a:effectLst/>
              </a:rPr>
              <a:t> preprint arXiv:1704.04861, 2017.</a:t>
            </a:r>
          </a:p>
          <a:p>
            <a:pPr marL="285750" indent="-285750">
              <a:lnSpc>
                <a:spcPct val="150000"/>
              </a:lnSpc>
              <a:buFont typeface="Wingdings" panose="05000000000000000000" pitchFamily="2" charset="2"/>
              <a:buChar char="§"/>
            </a:pPr>
            <a:r>
              <a:rPr lang="en-US" sz="1200" b="0" i="0" dirty="0">
                <a:effectLst/>
              </a:rPr>
              <a:t>K. </a:t>
            </a:r>
            <a:r>
              <a:rPr lang="en-US" sz="1200" b="0" i="0" dirty="0" err="1">
                <a:effectLst/>
              </a:rPr>
              <a:t>Malialis</a:t>
            </a:r>
            <a:r>
              <a:rPr lang="en-US" sz="1200" b="0" i="0" dirty="0">
                <a:effectLst/>
              </a:rPr>
              <a:t>, D. </a:t>
            </a:r>
            <a:r>
              <a:rPr lang="en-US" sz="1200" b="0" i="0" dirty="0" err="1">
                <a:effectLst/>
              </a:rPr>
              <a:t>Papatheodoulou</a:t>
            </a:r>
            <a:r>
              <a:rPr lang="en-US" sz="1200" b="0" i="0" dirty="0">
                <a:effectLst/>
              </a:rPr>
              <a:t>, S. </a:t>
            </a:r>
            <a:r>
              <a:rPr lang="en-US" sz="1200" b="0" i="0" dirty="0" err="1">
                <a:effectLst/>
              </a:rPr>
              <a:t>Filippou</a:t>
            </a:r>
            <a:r>
              <a:rPr lang="en-US" sz="1200" b="0" i="0" dirty="0">
                <a:effectLst/>
              </a:rPr>
              <a:t>, C. G. Panayiotou, and M. M. </a:t>
            </a:r>
            <a:r>
              <a:rPr lang="en-US" sz="1200" b="0" i="0" dirty="0" err="1">
                <a:effectLst/>
              </a:rPr>
              <a:t>Polycarpou</a:t>
            </a:r>
            <a:r>
              <a:rPr lang="en-US" sz="1200" b="0" i="0" dirty="0">
                <a:effectLst/>
              </a:rPr>
              <a:t>, “Data augmentation on-the-fly and active learning in data stream classification,” </a:t>
            </a:r>
            <a:r>
              <a:rPr lang="en-US" sz="1200" b="0" i="0" dirty="0" err="1">
                <a:effectLst/>
              </a:rPr>
              <a:t>arXiv</a:t>
            </a:r>
            <a:r>
              <a:rPr lang="en-US" sz="1200" b="0" i="0" dirty="0">
                <a:effectLst/>
              </a:rPr>
              <a:t> preprint arXiv:2210.06873, 2022.</a:t>
            </a:r>
          </a:p>
          <a:p>
            <a:pPr marL="285750" indent="-285750">
              <a:lnSpc>
                <a:spcPct val="150000"/>
              </a:lnSpc>
              <a:buFont typeface="Wingdings" panose="05000000000000000000" pitchFamily="2" charset="2"/>
              <a:buChar char="§"/>
            </a:pPr>
            <a:r>
              <a:rPr lang="en-US" sz="1200" b="0" i="0" dirty="0">
                <a:effectLst/>
              </a:rPr>
              <a:t>Brilliant.org, “Convolutional neural network.” https://brilliant.org/wiki/convolutional-neural-network/,  [Accessed on March 19, 2023].</a:t>
            </a:r>
          </a:p>
          <a:p>
            <a:pPr marL="285750" indent="-285750">
              <a:lnSpc>
                <a:spcPct val="150000"/>
              </a:lnSpc>
              <a:buFont typeface="Wingdings" panose="05000000000000000000" pitchFamily="2" charset="2"/>
              <a:buChar char="§"/>
            </a:pPr>
            <a:r>
              <a:rPr lang="en-US" sz="1200" b="0" i="0" dirty="0">
                <a:effectLst/>
              </a:rPr>
              <a:t>P. with Code, “Max pooling.” https://paperswithcode.com/method/max-pooling</a:t>
            </a:r>
            <a:r>
              <a:rPr lang="en-US" sz="1200" dirty="0"/>
              <a:t>.</a:t>
            </a:r>
            <a:r>
              <a:rPr lang="en-US" sz="1200" b="0" i="0" dirty="0">
                <a:effectLst/>
              </a:rPr>
              <a:t> [Accessed on March 19, 2023]</a:t>
            </a:r>
          </a:p>
          <a:p>
            <a:pPr marL="285750" indent="-285750">
              <a:lnSpc>
                <a:spcPct val="150000"/>
              </a:lnSpc>
              <a:buFont typeface="Wingdings" panose="05000000000000000000" pitchFamily="2" charset="2"/>
              <a:buChar char="§"/>
            </a:pPr>
            <a:r>
              <a:rPr lang="en-US" sz="1200" b="0" i="0" dirty="0">
                <a:solidFill>
                  <a:srgbClr val="212121"/>
                </a:solidFill>
                <a:effectLst/>
                <a:ea typeface="Roboto" panose="02000000000000000000" pitchFamily="2" charset="0"/>
                <a:cs typeface="Roboto" panose="02000000000000000000" pitchFamily="2" charset="0"/>
              </a:rPr>
              <a:t>Do, </a:t>
            </a:r>
            <a:r>
              <a:rPr lang="en-US" sz="1200" b="0" i="0" dirty="0" err="1">
                <a:solidFill>
                  <a:srgbClr val="212121"/>
                </a:solidFill>
                <a:effectLst/>
                <a:ea typeface="Roboto" panose="02000000000000000000" pitchFamily="2" charset="0"/>
                <a:cs typeface="Roboto" panose="02000000000000000000" pitchFamily="2" charset="0"/>
              </a:rPr>
              <a:t>Synho</a:t>
            </a:r>
            <a:r>
              <a:rPr lang="en-US" sz="1200" b="0" i="0" dirty="0">
                <a:solidFill>
                  <a:srgbClr val="212121"/>
                </a:solidFill>
                <a:effectLst/>
                <a:ea typeface="Roboto" panose="02000000000000000000" pitchFamily="2" charset="0"/>
                <a:cs typeface="Roboto" panose="02000000000000000000" pitchFamily="2" charset="0"/>
              </a:rPr>
              <a:t> et al. “Basics of Deep Learning: A Radiologist's Guide to Understanding Published Radiology Articles on Deep Learning.” </a:t>
            </a:r>
            <a:r>
              <a:rPr lang="en-US" sz="1200" b="0" i="1" dirty="0">
                <a:solidFill>
                  <a:srgbClr val="212121"/>
                </a:solidFill>
                <a:effectLst/>
                <a:ea typeface="Roboto" panose="02000000000000000000" pitchFamily="2" charset="0"/>
                <a:cs typeface="Roboto" panose="02000000000000000000" pitchFamily="2" charset="0"/>
              </a:rPr>
              <a:t>Korean journal of radiology</a:t>
            </a:r>
            <a:r>
              <a:rPr lang="en-US" sz="1200" b="0" i="0" dirty="0">
                <a:solidFill>
                  <a:srgbClr val="212121"/>
                </a:solidFill>
                <a:effectLst/>
                <a:ea typeface="Roboto" panose="02000000000000000000" pitchFamily="2" charset="0"/>
                <a:cs typeface="Roboto" panose="02000000000000000000" pitchFamily="2" charset="0"/>
              </a:rPr>
              <a:t> vol. 21,1 (2020): 33-41. doi:10.3348/kjr.2019.0312</a:t>
            </a:r>
            <a:endParaRPr lang="en-US" sz="1200" b="0" i="0" dirty="0">
              <a:effectLst/>
            </a:endParaRPr>
          </a:p>
        </p:txBody>
      </p:sp>
    </p:spTree>
    <p:extLst>
      <p:ext uri="{BB962C8B-B14F-4D97-AF65-F5344CB8AC3E}">
        <p14:creationId xmlns:p14="http://schemas.microsoft.com/office/powerpoint/2010/main" val="174903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7C54B7-0A69-3757-7C94-122D7BE8057D}"/>
              </a:ext>
            </a:extLst>
          </p:cNvPr>
          <p:cNvSpPr txBox="1"/>
          <p:nvPr/>
        </p:nvSpPr>
        <p:spPr>
          <a:xfrm>
            <a:off x="890555" y="1778886"/>
            <a:ext cx="4561726" cy="327628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solidFill>
                  <a:schemeClr val="bg2">
                    <a:lumMod val="90000"/>
                  </a:schemeClr>
                </a:solidFill>
              </a:rPr>
              <a:t>Introduction </a:t>
            </a:r>
          </a:p>
          <a:p>
            <a:pPr marL="285750" indent="-285750">
              <a:lnSpc>
                <a:spcPct val="150000"/>
              </a:lnSpc>
              <a:buClr>
                <a:schemeClr val="tx1"/>
              </a:buClr>
              <a:buFont typeface="Wingdings" panose="05000000000000000000" pitchFamily="2" charset="2"/>
              <a:buChar char="v"/>
            </a:pPr>
            <a:r>
              <a:rPr lang="en-US" sz="2000" b="1" dirty="0"/>
              <a:t>Objective</a:t>
            </a:r>
            <a:r>
              <a:rPr lang="en-US" sz="2000" dirty="0"/>
              <a:t>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Dataset</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Methods and Implementation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Results</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Conclusion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Outlook</a:t>
            </a:r>
          </a:p>
        </p:txBody>
      </p:sp>
      <p:sp>
        <p:nvSpPr>
          <p:cNvPr id="3" name="TextBox 2">
            <a:extLst>
              <a:ext uri="{FF2B5EF4-FFF2-40B4-BE49-F238E27FC236}">
                <a16:creationId xmlns:a16="http://schemas.microsoft.com/office/drawing/2014/main" id="{4156775B-3C9F-B134-F2B7-C69893C05494}"/>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Contents</a:t>
            </a:r>
          </a:p>
        </p:txBody>
      </p:sp>
      <p:sp>
        <p:nvSpPr>
          <p:cNvPr id="4" name="Slide Number Placeholder 3">
            <a:extLst>
              <a:ext uri="{FF2B5EF4-FFF2-40B4-BE49-F238E27FC236}">
                <a16:creationId xmlns:a16="http://schemas.microsoft.com/office/drawing/2014/main" id="{F05A770B-2802-4688-06BA-B2407700E1BE}"/>
              </a:ext>
            </a:extLst>
          </p:cNvPr>
          <p:cNvSpPr>
            <a:spLocks noGrp="1"/>
          </p:cNvSpPr>
          <p:nvPr>
            <p:ph type="sldNum" sz="quarter" idx="12"/>
          </p:nvPr>
        </p:nvSpPr>
        <p:spPr/>
        <p:txBody>
          <a:bodyPr/>
          <a:lstStyle/>
          <a:p>
            <a:fld id="{B6B6B335-BA66-4D24-92C2-27886ABD77F8}" type="slidenum">
              <a:rPr lang="en-PK" smtClean="0"/>
              <a:t>5</a:t>
            </a:fld>
            <a:endParaRPr lang="en-PK"/>
          </a:p>
        </p:txBody>
      </p:sp>
    </p:spTree>
    <p:extLst>
      <p:ext uri="{BB962C8B-B14F-4D97-AF65-F5344CB8AC3E}">
        <p14:creationId xmlns:p14="http://schemas.microsoft.com/office/powerpoint/2010/main" val="3609558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8D8360-C1C6-ED7F-B6D4-7E402F99E340}"/>
              </a:ext>
            </a:extLst>
          </p:cNvPr>
          <p:cNvSpPr>
            <a:spLocks noGrp="1"/>
          </p:cNvSpPr>
          <p:nvPr>
            <p:ph type="sldNum" sz="quarter" idx="12"/>
          </p:nvPr>
        </p:nvSpPr>
        <p:spPr/>
        <p:txBody>
          <a:bodyPr/>
          <a:lstStyle/>
          <a:p>
            <a:fld id="{B6B6B335-BA66-4D24-92C2-27886ABD77F8}" type="slidenum">
              <a:rPr lang="en-PK" smtClean="0"/>
              <a:t>50</a:t>
            </a:fld>
            <a:endParaRPr lang="en-PK"/>
          </a:p>
        </p:txBody>
      </p:sp>
      <p:sp>
        <p:nvSpPr>
          <p:cNvPr id="3" name="TextBox 2">
            <a:extLst>
              <a:ext uri="{FF2B5EF4-FFF2-40B4-BE49-F238E27FC236}">
                <a16:creationId xmlns:a16="http://schemas.microsoft.com/office/drawing/2014/main" id="{49599BF5-3D15-3117-E895-7C351730432D}"/>
              </a:ext>
            </a:extLst>
          </p:cNvPr>
          <p:cNvSpPr txBox="1"/>
          <p:nvPr/>
        </p:nvSpPr>
        <p:spPr>
          <a:xfrm>
            <a:off x="3805202" y="2875002"/>
            <a:ext cx="4170629" cy="1107996"/>
          </a:xfrm>
          <a:prstGeom prst="rect">
            <a:avLst/>
          </a:prstGeom>
          <a:noFill/>
        </p:spPr>
        <p:txBody>
          <a:bodyPr wrap="none" rtlCol="0">
            <a:spAutoFit/>
          </a:bodyPr>
          <a:lstStyle/>
          <a:p>
            <a:r>
              <a:rPr lang="en-US" sz="6600" dirty="0"/>
              <a:t>Thank You !</a:t>
            </a:r>
            <a:endParaRPr lang="en-PK" sz="6600" dirty="0"/>
          </a:p>
        </p:txBody>
      </p:sp>
    </p:spTree>
    <p:extLst>
      <p:ext uri="{BB962C8B-B14F-4D97-AF65-F5344CB8AC3E}">
        <p14:creationId xmlns:p14="http://schemas.microsoft.com/office/powerpoint/2010/main" val="2602361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BEE886-3DF1-CC61-676E-6EDACCEE049D}"/>
              </a:ext>
            </a:extLst>
          </p:cNvPr>
          <p:cNvSpPr>
            <a:spLocks noGrp="1"/>
          </p:cNvSpPr>
          <p:nvPr>
            <p:ph type="sldNum" sz="quarter" idx="12"/>
          </p:nvPr>
        </p:nvSpPr>
        <p:spPr/>
        <p:txBody>
          <a:bodyPr/>
          <a:lstStyle/>
          <a:p>
            <a:fld id="{B6B6B335-BA66-4D24-92C2-27886ABD77F8}" type="slidenum">
              <a:rPr lang="en-PK" smtClean="0"/>
              <a:t>51</a:t>
            </a:fld>
            <a:endParaRPr lang="en-PK"/>
          </a:p>
        </p:txBody>
      </p:sp>
    </p:spTree>
    <p:extLst>
      <p:ext uri="{BB962C8B-B14F-4D97-AF65-F5344CB8AC3E}">
        <p14:creationId xmlns:p14="http://schemas.microsoft.com/office/powerpoint/2010/main" val="3970465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matrix&#10;&#10;Description automatically generated with low confidence">
            <a:extLst>
              <a:ext uri="{FF2B5EF4-FFF2-40B4-BE49-F238E27FC236}">
                <a16:creationId xmlns:a16="http://schemas.microsoft.com/office/drawing/2014/main" id="{35FFDBDD-CE23-609C-1BB5-6D0B03DBC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272" y="481000"/>
            <a:ext cx="7166538" cy="5097766"/>
          </a:xfrm>
          <a:prstGeom prst="rect">
            <a:avLst/>
          </a:prstGeom>
        </p:spPr>
      </p:pic>
      <p:sp>
        <p:nvSpPr>
          <p:cNvPr id="2" name="Slide Number Placeholder 1">
            <a:extLst>
              <a:ext uri="{FF2B5EF4-FFF2-40B4-BE49-F238E27FC236}">
                <a16:creationId xmlns:a16="http://schemas.microsoft.com/office/drawing/2014/main" id="{37919488-B45A-5E84-19CA-F5D1FFF91DBC}"/>
              </a:ext>
            </a:extLst>
          </p:cNvPr>
          <p:cNvSpPr>
            <a:spLocks noGrp="1"/>
          </p:cNvSpPr>
          <p:nvPr>
            <p:ph type="sldNum" sz="quarter" idx="12"/>
          </p:nvPr>
        </p:nvSpPr>
        <p:spPr/>
        <p:txBody>
          <a:bodyPr/>
          <a:lstStyle/>
          <a:p>
            <a:fld id="{B6B6B335-BA66-4D24-92C2-27886ABD77F8}" type="slidenum">
              <a:rPr lang="en-PK" smtClean="0"/>
              <a:t>52</a:t>
            </a:fld>
            <a:endParaRPr lang="en-PK"/>
          </a:p>
        </p:txBody>
      </p:sp>
      <p:sp>
        <p:nvSpPr>
          <p:cNvPr id="4" name="TextBox 3">
            <a:extLst>
              <a:ext uri="{FF2B5EF4-FFF2-40B4-BE49-F238E27FC236}">
                <a16:creationId xmlns:a16="http://schemas.microsoft.com/office/drawing/2014/main" id="{C9BC4A52-964F-2756-AFA0-B59D495D6C56}"/>
              </a:ext>
            </a:extLst>
          </p:cNvPr>
          <p:cNvSpPr txBox="1"/>
          <p:nvPr/>
        </p:nvSpPr>
        <p:spPr>
          <a:xfrm>
            <a:off x="2984190" y="5578766"/>
            <a:ext cx="6477000" cy="534249"/>
          </a:xfrm>
          <a:prstGeom prst="rect">
            <a:avLst/>
          </a:prstGeom>
          <a:noFill/>
        </p:spPr>
        <p:txBody>
          <a:bodyPr wrap="square">
            <a:spAutoFit/>
          </a:bodyPr>
          <a:lstStyle/>
          <a:p>
            <a:pPr>
              <a:lnSpc>
                <a:spcPct val="150000"/>
              </a:lnSpc>
            </a:pPr>
            <a:r>
              <a:rPr lang="en-US" sz="1000" b="1" i="0" dirty="0">
                <a:effectLst/>
                <a:latin typeface="Arial" panose="020B0604020202020204" pitchFamily="34" charset="0"/>
              </a:rPr>
              <a:t>Source</a:t>
            </a:r>
            <a:r>
              <a:rPr lang="en-US" sz="1000" b="0" i="0" dirty="0">
                <a:effectLst/>
                <a:latin typeface="Arial" panose="020B0604020202020204" pitchFamily="34" charset="0"/>
              </a:rPr>
              <a:t>: Brilliant.org, “Convolutional neural network.” </a:t>
            </a:r>
            <a:r>
              <a:rPr lang="en-US" sz="1000" b="0" i="0" dirty="0">
                <a:effectLst/>
                <a:latin typeface="Courier New" panose="02070309020205020404" pitchFamily="49" charset="0"/>
              </a:rPr>
              <a:t>https://brilliant.org/wiki/convolutional-neural-network/</a:t>
            </a:r>
            <a:r>
              <a:rPr lang="en-US" sz="1000" dirty="0">
                <a:latin typeface="Arial" panose="020B0604020202020204" pitchFamily="34" charset="0"/>
              </a:rPr>
              <a:t>.</a:t>
            </a:r>
            <a:endParaRPr lang="en-US" sz="1000" b="0" i="0" dirty="0">
              <a:effectLst/>
              <a:latin typeface="Arial" panose="020B0604020202020204" pitchFamily="34" charset="0"/>
            </a:endParaRPr>
          </a:p>
        </p:txBody>
      </p:sp>
    </p:spTree>
    <p:extLst>
      <p:ext uri="{BB962C8B-B14F-4D97-AF65-F5344CB8AC3E}">
        <p14:creationId xmlns:p14="http://schemas.microsoft.com/office/powerpoint/2010/main" val="351242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line, square&#10;&#10;Description automatically generated">
            <a:extLst>
              <a:ext uri="{FF2B5EF4-FFF2-40B4-BE49-F238E27FC236}">
                <a16:creationId xmlns:a16="http://schemas.microsoft.com/office/drawing/2014/main" id="{BEE8AE9B-0DB8-B940-B60D-074A70153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240" y="2335396"/>
            <a:ext cx="6183443" cy="2579504"/>
          </a:xfrm>
          <a:prstGeom prst="rect">
            <a:avLst/>
          </a:prstGeom>
        </p:spPr>
      </p:pic>
      <p:sp>
        <p:nvSpPr>
          <p:cNvPr id="2" name="Slide Number Placeholder 1">
            <a:extLst>
              <a:ext uri="{FF2B5EF4-FFF2-40B4-BE49-F238E27FC236}">
                <a16:creationId xmlns:a16="http://schemas.microsoft.com/office/drawing/2014/main" id="{0FB3FDAB-235E-3F7B-2A72-6742775DEA56}"/>
              </a:ext>
            </a:extLst>
          </p:cNvPr>
          <p:cNvSpPr>
            <a:spLocks noGrp="1"/>
          </p:cNvSpPr>
          <p:nvPr>
            <p:ph type="sldNum" sz="quarter" idx="12"/>
          </p:nvPr>
        </p:nvSpPr>
        <p:spPr/>
        <p:txBody>
          <a:bodyPr/>
          <a:lstStyle/>
          <a:p>
            <a:fld id="{B6B6B335-BA66-4D24-92C2-27886ABD77F8}" type="slidenum">
              <a:rPr lang="en-PK" smtClean="0"/>
              <a:t>53</a:t>
            </a:fld>
            <a:endParaRPr lang="en-PK"/>
          </a:p>
        </p:txBody>
      </p:sp>
      <p:sp>
        <p:nvSpPr>
          <p:cNvPr id="4" name="TextBox 3">
            <a:extLst>
              <a:ext uri="{FF2B5EF4-FFF2-40B4-BE49-F238E27FC236}">
                <a16:creationId xmlns:a16="http://schemas.microsoft.com/office/drawing/2014/main" id="{3E1F50DF-19ED-6505-2A8D-5D5DB4FE426C}"/>
              </a:ext>
            </a:extLst>
          </p:cNvPr>
          <p:cNvSpPr txBox="1"/>
          <p:nvPr/>
        </p:nvSpPr>
        <p:spPr>
          <a:xfrm>
            <a:off x="2810839" y="4914900"/>
            <a:ext cx="6097712" cy="303416"/>
          </a:xfrm>
          <a:prstGeom prst="rect">
            <a:avLst/>
          </a:prstGeom>
          <a:noFill/>
        </p:spPr>
        <p:txBody>
          <a:bodyPr wrap="square">
            <a:spAutoFit/>
          </a:bodyPr>
          <a:lstStyle/>
          <a:p>
            <a:pPr>
              <a:lnSpc>
                <a:spcPct val="150000"/>
              </a:lnSpc>
            </a:pPr>
            <a:r>
              <a:rPr lang="en-US" sz="1000" b="1" i="0" dirty="0">
                <a:effectLst/>
                <a:latin typeface="Arial" panose="020B0604020202020204" pitchFamily="34" charset="0"/>
              </a:rPr>
              <a:t>Source:</a:t>
            </a:r>
            <a:r>
              <a:rPr lang="en-US" sz="1000" b="0" i="0" dirty="0">
                <a:effectLst/>
                <a:latin typeface="Arial" panose="020B0604020202020204" pitchFamily="34" charset="0"/>
              </a:rPr>
              <a:t> P. with Code, “Max pooling.” </a:t>
            </a:r>
            <a:r>
              <a:rPr lang="en-US" sz="1000" b="0" i="0" dirty="0">
                <a:effectLst/>
                <a:latin typeface="Courier New" panose="02070309020205020404" pitchFamily="49" charset="0"/>
              </a:rPr>
              <a:t>https://paperswithcode.com/method/max-pooling</a:t>
            </a:r>
            <a:r>
              <a:rPr lang="en-US" sz="1000" dirty="0">
                <a:latin typeface="Arial" panose="020B0604020202020204" pitchFamily="34" charset="0"/>
              </a:rPr>
              <a:t>.</a:t>
            </a:r>
            <a:endParaRPr lang="en-US" sz="1000" b="0" i="0" dirty="0">
              <a:effectLst/>
            </a:endParaRPr>
          </a:p>
        </p:txBody>
      </p:sp>
    </p:spTree>
    <p:extLst>
      <p:ext uri="{BB962C8B-B14F-4D97-AF65-F5344CB8AC3E}">
        <p14:creationId xmlns:p14="http://schemas.microsoft.com/office/powerpoint/2010/main" val="69807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oogle Shape;774;p89">
            <a:extLst>
              <a:ext uri="{FF2B5EF4-FFF2-40B4-BE49-F238E27FC236}">
                <a16:creationId xmlns:a16="http://schemas.microsoft.com/office/drawing/2014/main" id="{9C963024-E2B7-BB62-6D3F-0D38E72FB581}"/>
              </a:ext>
            </a:extLst>
          </p:cNvPr>
          <p:cNvPicPr preferRelativeResize="0"/>
          <p:nvPr/>
        </p:nvPicPr>
        <p:blipFill>
          <a:blip r:embed="rId2"/>
          <a:stretch>
            <a:fillRect/>
          </a:stretch>
        </p:blipFill>
        <p:spPr>
          <a:xfrm>
            <a:off x="643467" y="1179830"/>
            <a:ext cx="10905066" cy="4498338"/>
          </a:xfrm>
          <a:prstGeom prst="rect">
            <a:avLst/>
          </a:prstGeom>
          <a:noFill/>
        </p:spPr>
      </p:pic>
      <p:sp>
        <p:nvSpPr>
          <p:cNvPr id="2" name="Slide Number Placeholder 1">
            <a:extLst>
              <a:ext uri="{FF2B5EF4-FFF2-40B4-BE49-F238E27FC236}">
                <a16:creationId xmlns:a16="http://schemas.microsoft.com/office/drawing/2014/main" id="{C35BA3CA-590A-7F9E-6E64-A2AE50ED83C4}"/>
              </a:ext>
            </a:extLst>
          </p:cNvPr>
          <p:cNvSpPr>
            <a:spLocks noGrp="1"/>
          </p:cNvSpPr>
          <p:nvPr>
            <p:ph type="sldNum" sz="quarter" idx="12"/>
          </p:nvPr>
        </p:nvSpPr>
        <p:spPr>
          <a:xfrm>
            <a:off x="8610600" y="6356350"/>
            <a:ext cx="2743200" cy="365125"/>
          </a:xfrm>
        </p:spPr>
        <p:txBody>
          <a:bodyPr>
            <a:normAutofit/>
          </a:bodyPr>
          <a:lstStyle/>
          <a:p>
            <a:pPr>
              <a:spcAft>
                <a:spcPts val="600"/>
              </a:spcAft>
            </a:pPr>
            <a:fld id="{B6B6B335-BA66-4D24-92C2-27886ABD77F8}" type="slidenum">
              <a:rPr lang="en-PK" smtClean="0"/>
              <a:pPr>
                <a:spcAft>
                  <a:spcPts val="600"/>
                </a:spcAft>
              </a:pPr>
              <a:t>54</a:t>
            </a:fld>
            <a:endParaRPr lang="en-PK"/>
          </a:p>
        </p:txBody>
      </p:sp>
      <p:sp>
        <p:nvSpPr>
          <p:cNvPr id="5" name="TextBox 4">
            <a:extLst>
              <a:ext uri="{FF2B5EF4-FFF2-40B4-BE49-F238E27FC236}">
                <a16:creationId xmlns:a16="http://schemas.microsoft.com/office/drawing/2014/main" id="{3C530308-A450-3EC4-037E-291B9E0D106F}"/>
              </a:ext>
            </a:extLst>
          </p:cNvPr>
          <p:cNvSpPr txBox="1"/>
          <p:nvPr/>
        </p:nvSpPr>
        <p:spPr>
          <a:xfrm>
            <a:off x="3047144" y="5726970"/>
            <a:ext cx="6097712" cy="400110"/>
          </a:xfrm>
          <a:prstGeom prst="rect">
            <a:avLst/>
          </a:prstGeom>
          <a:noFill/>
        </p:spPr>
        <p:txBody>
          <a:bodyPr wrap="square">
            <a:spAutoFit/>
          </a:bodyPr>
          <a:lstStyle/>
          <a:p>
            <a:r>
              <a:rPr lang="en-US" sz="1000" b="1" i="0" dirty="0">
                <a:effectLst/>
              </a:rPr>
              <a:t>Source:</a:t>
            </a:r>
            <a:r>
              <a:rPr lang="en-US" sz="1000" b="0" i="0" dirty="0">
                <a:effectLst/>
              </a:rPr>
              <a:t> Wang, Wei, et al. "A novel image classification approach via dense-</a:t>
            </a:r>
            <a:r>
              <a:rPr lang="en-US" sz="1000" b="0" i="0" dirty="0" err="1">
                <a:effectLst/>
              </a:rPr>
              <a:t>MobileNet</a:t>
            </a:r>
            <a:r>
              <a:rPr lang="en-US" sz="1000" b="0" i="0" dirty="0">
                <a:effectLst/>
              </a:rPr>
              <a:t> models." </a:t>
            </a:r>
            <a:r>
              <a:rPr lang="en-US" sz="1000" b="0" i="1" dirty="0">
                <a:effectLst/>
              </a:rPr>
              <a:t>Mobile Information Systems</a:t>
            </a:r>
            <a:r>
              <a:rPr lang="en-US" sz="1000" b="0" i="0" dirty="0">
                <a:effectLst/>
              </a:rPr>
              <a:t> 2020 (2020).</a:t>
            </a:r>
            <a:endParaRPr lang="en-PK" sz="1000" dirty="0"/>
          </a:p>
        </p:txBody>
      </p:sp>
    </p:spTree>
    <p:extLst>
      <p:ext uri="{BB962C8B-B14F-4D97-AF65-F5344CB8AC3E}">
        <p14:creationId xmlns:p14="http://schemas.microsoft.com/office/powerpoint/2010/main" val="3895525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98;p64">
            <a:extLst>
              <a:ext uri="{FF2B5EF4-FFF2-40B4-BE49-F238E27FC236}">
                <a16:creationId xmlns:a16="http://schemas.microsoft.com/office/drawing/2014/main" id="{484FCDF6-43B1-90C7-4CE1-DF5896BF5F39}"/>
              </a:ext>
            </a:extLst>
          </p:cNvPr>
          <p:cNvSpPr txBox="1">
            <a:spLocks/>
          </p:cNvSpPr>
          <p:nvPr/>
        </p:nvSpPr>
        <p:spPr>
          <a:xfrm>
            <a:off x="761075" y="2231719"/>
            <a:ext cx="3941400" cy="2197200"/>
          </a:xfrm>
          <a:prstGeom prst="rect">
            <a:avLst/>
          </a:prstGeom>
        </p:spPr>
        <p:txBody>
          <a:bodyPr spcFirstLastPara="1" vert="horz" wrap="square" lIns="91425" tIns="91425" rIns="91425" bIns="9142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055" dirty="0">
                <a:latin typeface="Times New Roman" panose="02020603050405020304" pitchFamily="18" charset="0"/>
                <a:cs typeface="Times New Roman" panose="02020603050405020304" pitchFamily="18" charset="0"/>
              </a:rPr>
              <a:t>Facial emotion recognition using CNN</a:t>
            </a:r>
          </a:p>
        </p:txBody>
      </p:sp>
      <p:sp>
        <p:nvSpPr>
          <p:cNvPr id="8" name="Google Shape;599;p64">
            <a:extLst>
              <a:ext uri="{FF2B5EF4-FFF2-40B4-BE49-F238E27FC236}">
                <a16:creationId xmlns:a16="http://schemas.microsoft.com/office/drawing/2014/main" id="{B659D36C-D3A1-265E-64C8-CC35269F7A3E}"/>
              </a:ext>
            </a:extLst>
          </p:cNvPr>
          <p:cNvSpPr txBox="1">
            <a:spLocks/>
          </p:cNvSpPr>
          <p:nvPr/>
        </p:nvSpPr>
        <p:spPr>
          <a:xfrm>
            <a:off x="6847813" y="2360357"/>
            <a:ext cx="4583112" cy="1939925"/>
          </a:xfrm>
          <a:prstGeom prst="rect">
            <a:avLst/>
          </a:prstGeom>
        </p:spPr>
        <p:txBody>
          <a:bodyPr spcFirstLastPara="1" vert="horz" wrap="square" lIns="91425" tIns="91425" rIns="91425" bIns="9142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100" dirty="0">
                <a:latin typeface="Times New Roman" panose="02020603050405020304" pitchFamily="18" charset="0"/>
                <a:cs typeface="Times New Roman" panose="02020603050405020304" pitchFamily="18" charset="0"/>
              </a:rPr>
              <a:t>Real time face emotion recognition</a:t>
            </a:r>
          </a:p>
        </p:txBody>
      </p:sp>
      <p:sp>
        <p:nvSpPr>
          <p:cNvPr id="9" name="TextBox 8">
            <a:extLst>
              <a:ext uri="{FF2B5EF4-FFF2-40B4-BE49-F238E27FC236}">
                <a16:creationId xmlns:a16="http://schemas.microsoft.com/office/drawing/2014/main" id="{D7588604-7335-272D-5B09-F5DA1A814DEE}"/>
              </a:ext>
            </a:extLst>
          </p:cNvPr>
          <p:cNvSpPr txBox="1"/>
          <p:nvPr/>
        </p:nvSpPr>
        <p:spPr>
          <a:xfrm>
            <a:off x="2159189" y="1517745"/>
            <a:ext cx="1320874" cy="646331"/>
          </a:xfrm>
          <a:prstGeom prst="rect">
            <a:avLst/>
          </a:prstGeom>
          <a:noFill/>
        </p:spPr>
        <p:txBody>
          <a:bodyPr wrap="none" rtlCol="0">
            <a:spAutoFit/>
          </a:bodyPr>
          <a:lstStyle/>
          <a:p>
            <a:r>
              <a:rPr lang="en-US" sz="3600" dirty="0"/>
              <a:t>Part A</a:t>
            </a:r>
            <a:endParaRPr lang="en-PK" dirty="0"/>
          </a:p>
        </p:txBody>
      </p:sp>
      <p:pic>
        <p:nvPicPr>
          <p:cNvPr id="11" name="Picture 10">
            <a:extLst>
              <a:ext uri="{FF2B5EF4-FFF2-40B4-BE49-F238E27FC236}">
                <a16:creationId xmlns:a16="http://schemas.microsoft.com/office/drawing/2014/main" id="{0F2CF505-BFED-1B98-47D3-64CA8019F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040" y="2118269"/>
            <a:ext cx="1145172" cy="45807"/>
          </a:xfrm>
          <a:prstGeom prst="rect">
            <a:avLst/>
          </a:prstGeom>
        </p:spPr>
      </p:pic>
      <p:sp>
        <p:nvSpPr>
          <p:cNvPr id="13" name="TextBox 12">
            <a:extLst>
              <a:ext uri="{FF2B5EF4-FFF2-40B4-BE49-F238E27FC236}">
                <a16:creationId xmlns:a16="http://schemas.microsoft.com/office/drawing/2014/main" id="{BD118646-759E-CAC2-ACC1-8E9B2606EED0}"/>
              </a:ext>
            </a:extLst>
          </p:cNvPr>
          <p:cNvSpPr txBox="1"/>
          <p:nvPr/>
        </p:nvSpPr>
        <p:spPr>
          <a:xfrm>
            <a:off x="8424714" y="1517745"/>
            <a:ext cx="1304844" cy="646331"/>
          </a:xfrm>
          <a:prstGeom prst="rect">
            <a:avLst/>
          </a:prstGeom>
          <a:noFill/>
        </p:spPr>
        <p:txBody>
          <a:bodyPr wrap="none" rtlCol="0">
            <a:spAutoFit/>
          </a:bodyPr>
          <a:lstStyle/>
          <a:p>
            <a:r>
              <a:rPr lang="en-US" sz="3600" dirty="0"/>
              <a:t>Part B</a:t>
            </a:r>
            <a:endParaRPr lang="en-PK" dirty="0"/>
          </a:p>
        </p:txBody>
      </p:sp>
      <p:pic>
        <p:nvPicPr>
          <p:cNvPr id="14" name="Picture 13">
            <a:extLst>
              <a:ext uri="{FF2B5EF4-FFF2-40B4-BE49-F238E27FC236}">
                <a16:creationId xmlns:a16="http://schemas.microsoft.com/office/drawing/2014/main" id="{9CC11282-F8C1-4F54-FBE7-A142B471E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565" y="2118269"/>
            <a:ext cx="1145172" cy="45807"/>
          </a:xfrm>
          <a:prstGeom prst="rect">
            <a:avLst/>
          </a:prstGeom>
        </p:spPr>
      </p:pic>
      <p:sp>
        <p:nvSpPr>
          <p:cNvPr id="2" name="Slide Number Placeholder 1">
            <a:extLst>
              <a:ext uri="{FF2B5EF4-FFF2-40B4-BE49-F238E27FC236}">
                <a16:creationId xmlns:a16="http://schemas.microsoft.com/office/drawing/2014/main" id="{BF140748-9C98-3724-1270-6EDC3AF0965A}"/>
              </a:ext>
            </a:extLst>
          </p:cNvPr>
          <p:cNvSpPr>
            <a:spLocks noGrp="1"/>
          </p:cNvSpPr>
          <p:nvPr>
            <p:ph type="sldNum" sz="quarter" idx="12"/>
          </p:nvPr>
        </p:nvSpPr>
        <p:spPr/>
        <p:txBody>
          <a:bodyPr/>
          <a:lstStyle/>
          <a:p>
            <a:fld id="{B6B6B335-BA66-4D24-92C2-27886ABD77F8}" type="slidenum">
              <a:rPr lang="en-PK" smtClean="0"/>
              <a:t>55</a:t>
            </a:fld>
            <a:endParaRPr lang="en-PK"/>
          </a:p>
        </p:txBody>
      </p:sp>
    </p:spTree>
    <p:extLst>
      <p:ext uri="{BB962C8B-B14F-4D97-AF65-F5344CB8AC3E}">
        <p14:creationId xmlns:p14="http://schemas.microsoft.com/office/powerpoint/2010/main" val="837901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BEA500-3FF3-B0C9-D115-2CD287EC05B6}"/>
              </a:ext>
            </a:extLst>
          </p:cNvPr>
          <p:cNvSpPr txBox="1">
            <a:spLocks/>
          </p:cNvSpPr>
          <p:nvPr/>
        </p:nvSpPr>
        <p:spPr>
          <a:xfrm>
            <a:off x="1062717" y="1987796"/>
            <a:ext cx="7773057" cy="2676671"/>
          </a:xfrm>
          <a:prstGeom prst="rect">
            <a:avLst/>
          </a:prstGeom>
        </p:spPr>
        <p:txBody>
          <a:bodyPr wrap="square"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600"/>
              </a:spcAft>
              <a:buFont typeface="Wingdings" panose="05000000000000000000" pitchFamily="2" charset="2"/>
              <a:buChar char="v"/>
            </a:pPr>
            <a:r>
              <a:rPr lang="en-US" sz="1800" b="1" dirty="0"/>
              <a:t>Programming language </a:t>
            </a:r>
            <a:r>
              <a:rPr lang="en-US" sz="1800" dirty="0"/>
              <a:t>:  python 3.7</a:t>
            </a:r>
          </a:p>
          <a:p>
            <a:pPr>
              <a:lnSpc>
                <a:spcPct val="150000"/>
              </a:lnSpc>
              <a:spcAft>
                <a:spcPts val="600"/>
              </a:spcAft>
              <a:buFont typeface="Wingdings" panose="05000000000000000000" pitchFamily="2" charset="2"/>
              <a:buChar char="v"/>
            </a:pPr>
            <a:r>
              <a:rPr lang="en-US" sz="1800" b="1" dirty="0"/>
              <a:t>Data preprocessing: </a:t>
            </a:r>
            <a:r>
              <a:rPr lang="en-US" sz="1800" dirty="0"/>
              <a:t>Numpy, Pandas, Scikit-Learn, Open CV (cv2)</a:t>
            </a:r>
          </a:p>
          <a:p>
            <a:pPr>
              <a:lnSpc>
                <a:spcPct val="150000"/>
              </a:lnSpc>
              <a:spcAft>
                <a:spcPts val="600"/>
              </a:spcAft>
              <a:buFont typeface="Wingdings" panose="05000000000000000000" pitchFamily="2" charset="2"/>
              <a:buChar char="v"/>
            </a:pPr>
            <a:r>
              <a:rPr lang="en-US" sz="1800" b="1" dirty="0"/>
              <a:t>Data visualization: </a:t>
            </a:r>
            <a:r>
              <a:rPr lang="en-US" sz="1800" dirty="0"/>
              <a:t>Matplotlib and Seaborn </a:t>
            </a:r>
          </a:p>
          <a:p>
            <a:pPr>
              <a:lnSpc>
                <a:spcPct val="150000"/>
              </a:lnSpc>
              <a:spcAft>
                <a:spcPts val="600"/>
              </a:spcAft>
              <a:buFont typeface="Wingdings" panose="05000000000000000000" pitchFamily="2" charset="2"/>
              <a:buChar char="v"/>
            </a:pPr>
            <a:r>
              <a:rPr lang="en-US" sz="1800" b="1" dirty="0"/>
              <a:t>Architecture Design: </a:t>
            </a:r>
            <a:r>
              <a:rPr lang="en-US" sz="1800" dirty="0" err="1"/>
              <a:t>Tensorflow</a:t>
            </a:r>
            <a:r>
              <a:rPr lang="en-US" sz="1800" dirty="0"/>
              <a:t> and </a:t>
            </a:r>
            <a:r>
              <a:rPr lang="en-US" sz="1800" dirty="0" err="1"/>
              <a:t>Keras</a:t>
            </a:r>
            <a:r>
              <a:rPr lang="en-US" sz="1800" dirty="0"/>
              <a:t>  </a:t>
            </a:r>
          </a:p>
          <a:p>
            <a:pPr>
              <a:lnSpc>
                <a:spcPct val="150000"/>
              </a:lnSpc>
              <a:spcAft>
                <a:spcPts val="600"/>
              </a:spcAft>
              <a:buFont typeface="Wingdings" panose="05000000000000000000" pitchFamily="2" charset="2"/>
              <a:buChar char="v"/>
            </a:pPr>
            <a:r>
              <a:rPr lang="en-US" sz="1800" b="1" dirty="0"/>
              <a:t>IDE:  </a:t>
            </a:r>
            <a:r>
              <a:rPr lang="en-US" sz="1800" dirty="0"/>
              <a:t>Google </a:t>
            </a:r>
            <a:r>
              <a:rPr lang="en-US" sz="1800" dirty="0" err="1"/>
              <a:t>Colab</a:t>
            </a:r>
            <a:r>
              <a:rPr lang="en-US" sz="1800" dirty="0"/>
              <a:t> , Jupyter Notebook</a:t>
            </a:r>
          </a:p>
        </p:txBody>
      </p:sp>
      <p:sp>
        <p:nvSpPr>
          <p:cNvPr id="4" name="TextBox 3">
            <a:extLst>
              <a:ext uri="{FF2B5EF4-FFF2-40B4-BE49-F238E27FC236}">
                <a16:creationId xmlns:a16="http://schemas.microsoft.com/office/drawing/2014/main" id="{B46C1FDA-1B48-33AB-27AC-F12373184ED1}"/>
              </a:ext>
            </a:extLst>
          </p:cNvPr>
          <p:cNvSpPr txBox="1"/>
          <p:nvPr/>
        </p:nvSpPr>
        <p:spPr>
          <a:xfrm>
            <a:off x="890555" y="0"/>
            <a:ext cx="9753472" cy="754694"/>
          </a:xfrm>
          <a:prstGeom prst="rect">
            <a:avLst/>
          </a:prstGeom>
          <a:noFill/>
        </p:spPr>
        <p:txBody>
          <a:bodyPr wrap="square">
            <a:spAutoFit/>
          </a:bodyPr>
          <a:lstStyle/>
          <a:p>
            <a:pPr>
              <a:lnSpc>
                <a:spcPct val="150000"/>
              </a:lnSpc>
            </a:pPr>
            <a:r>
              <a:rPr lang="en-US" sz="3200" dirty="0"/>
              <a:t>Tools and Framework</a:t>
            </a:r>
          </a:p>
        </p:txBody>
      </p:sp>
      <p:sp>
        <p:nvSpPr>
          <p:cNvPr id="5" name="Slide Number Placeholder 4">
            <a:extLst>
              <a:ext uri="{FF2B5EF4-FFF2-40B4-BE49-F238E27FC236}">
                <a16:creationId xmlns:a16="http://schemas.microsoft.com/office/drawing/2014/main" id="{1D70FF6A-C8C0-4F7C-0418-F76B6FDBFC13}"/>
              </a:ext>
            </a:extLst>
          </p:cNvPr>
          <p:cNvSpPr>
            <a:spLocks noGrp="1"/>
          </p:cNvSpPr>
          <p:nvPr>
            <p:ph type="sldNum" sz="quarter" idx="12"/>
          </p:nvPr>
        </p:nvSpPr>
        <p:spPr/>
        <p:txBody>
          <a:bodyPr/>
          <a:lstStyle/>
          <a:p>
            <a:fld id="{B6B6B335-BA66-4D24-92C2-27886ABD77F8}" type="slidenum">
              <a:rPr lang="en-PK" smtClean="0"/>
              <a:t>56</a:t>
            </a:fld>
            <a:endParaRPr lang="en-PK"/>
          </a:p>
        </p:txBody>
      </p:sp>
    </p:spTree>
    <p:extLst>
      <p:ext uri="{BB962C8B-B14F-4D97-AF65-F5344CB8AC3E}">
        <p14:creationId xmlns:p14="http://schemas.microsoft.com/office/powerpoint/2010/main" val="76141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12F93D-322D-A53C-1C7F-23F36D8A0744}"/>
              </a:ext>
            </a:extLst>
          </p:cNvPr>
          <p:cNvSpPr>
            <a:spLocks noGrp="1"/>
          </p:cNvSpPr>
          <p:nvPr>
            <p:ph type="sldNum" sz="quarter" idx="12"/>
          </p:nvPr>
        </p:nvSpPr>
        <p:spPr/>
        <p:txBody>
          <a:bodyPr/>
          <a:lstStyle/>
          <a:p>
            <a:fld id="{B6B6B335-BA66-4D24-92C2-27886ABD77F8}" type="slidenum">
              <a:rPr lang="en-PK" smtClean="0"/>
              <a:t>6</a:t>
            </a:fld>
            <a:endParaRPr lang="en-PK"/>
          </a:p>
        </p:txBody>
      </p:sp>
      <p:sp>
        <p:nvSpPr>
          <p:cNvPr id="6" name="TextBox 5">
            <a:extLst>
              <a:ext uri="{FF2B5EF4-FFF2-40B4-BE49-F238E27FC236}">
                <a16:creationId xmlns:a16="http://schemas.microsoft.com/office/drawing/2014/main" id="{368DA1E7-6858-CB8D-AF25-C5AFF04A30B6}"/>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a:t>Objective</a:t>
            </a:r>
            <a:endParaRPr lang="en-US" sz="3200" dirty="0"/>
          </a:p>
        </p:txBody>
      </p:sp>
      <p:grpSp>
        <p:nvGrpSpPr>
          <p:cNvPr id="18" name="Group 17">
            <a:extLst>
              <a:ext uri="{FF2B5EF4-FFF2-40B4-BE49-F238E27FC236}">
                <a16:creationId xmlns:a16="http://schemas.microsoft.com/office/drawing/2014/main" id="{52FF378C-3C40-28F7-D13F-7E1668DA00B4}"/>
              </a:ext>
            </a:extLst>
          </p:cNvPr>
          <p:cNvGrpSpPr/>
          <p:nvPr/>
        </p:nvGrpSpPr>
        <p:grpSpPr>
          <a:xfrm>
            <a:off x="886098" y="3256211"/>
            <a:ext cx="10215145" cy="544147"/>
            <a:chOff x="611336" y="4235266"/>
            <a:chExt cx="10215145" cy="544147"/>
          </a:xfrm>
        </p:grpSpPr>
        <p:pic>
          <p:nvPicPr>
            <p:cNvPr id="1028" name="Picture 4" descr="transfer learning&quot; Icon - Download for free – Iconduck">
              <a:extLst>
                <a:ext uri="{FF2B5EF4-FFF2-40B4-BE49-F238E27FC236}">
                  <a16:creationId xmlns:a16="http://schemas.microsoft.com/office/drawing/2014/main" id="{B7848E96-66D1-B80C-4B94-49D0617D2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36" y="4235266"/>
              <a:ext cx="991471" cy="5441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67A4690-F960-C1E6-328C-66D8B81CE900}"/>
                </a:ext>
              </a:extLst>
            </p:cNvPr>
            <p:cNvSpPr txBox="1"/>
            <p:nvPr/>
          </p:nvSpPr>
          <p:spPr>
            <a:xfrm>
              <a:off x="1714160" y="4310373"/>
              <a:ext cx="9112321" cy="423449"/>
            </a:xfrm>
            <a:prstGeom prst="rect">
              <a:avLst/>
            </a:prstGeom>
            <a:noFill/>
          </p:spPr>
          <p:txBody>
            <a:bodyPr wrap="square">
              <a:spAutoFit/>
            </a:bodyPr>
            <a:lstStyle/>
            <a:p>
              <a:pPr>
                <a:lnSpc>
                  <a:spcPct val="150000"/>
                </a:lnSpc>
              </a:pPr>
              <a:r>
                <a:rPr lang="en-US" sz="1600" dirty="0"/>
                <a:t>Transfer learning - by adapting and fine-tuning a pre-trained model for the task of FER</a:t>
              </a:r>
            </a:p>
          </p:txBody>
        </p:sp>
      </p:grpSp>
      <p:sp>
        <p:nvSpPr>
          <p:cNvPr id="7" name="TextBox 6">
            <a:extLst>
              <a:ext uri="{FF2B5EF4-FFF2-40B4-BE49-F238E27FC236}">
                <a16:creationId xmlns:a16="http://schemas.microsoft.com/office/drawing/2014/main" id="{1C7BCCC4-D685-EF93-966C-6B65A201B021}"/>
              </a:ext>
            </a:extLst>
          </p:cNvPr>
          <p:cNvSpPr txBox="1"/>
          <p:nvPr/>
        </p:nvSpPr>
        <p:spPr>
          <a:xfrm>
            <a:off x="2118375" y="366275"/>
            <a:ext cx="7225301" cy="423449"/>
          </a:xfrm>
          <a:prstGeom prst="rect">
            <a:avLst/>
          </a:prstGeom>
          <a:noFill/>
        </p:spPr>
        <p:txBody>
          <a:bodyPr wrap="square">
            <a:spAutoFit/>
          </a:bodyPr>
          <a:lstStyle/>
          <a:p>
            <a:pPr>
              <a:lnSpc>
                <a:spcPct val="150000"/>
              </a:lnSpc>
            </a:pPr>
            <a:endParaRPr lang="en-US" sz="1600" dirty="0"/>
          </a:p>
        </p:txBody>
      </p:sp>
      <p:grpSp>
        <p:nvGrpSpPr>
          <p:cNvPr id="2" name="Group 1">
            <a:extLst>
              <a:ext uri="{FF2B5EF4-FFF2-40B4-BE49-F238E27FC236}">
                <a16:creationId xmlns:a16="http://schemas.microsoft.com/office/drawing/2014/main" id="{511B6063-2068-E2A6-BC4F-03F080439650}"/>
              </a:ext>
            </a:extLst>
          </p:cNvPr>
          <p:cNvGrpSpPr/>
          <p:nvPr/>
        </p:nvGrpSpPr>
        <p:grpSpPr>
          <a:xfrm>
            <a:off x="798531" y="1263305"/>
            <a:ext cx="11208718" cy="616129"/>
            <a:chOff x="798531" y="1263305"/>
            <a:chExt cx="11208718" cy="616129"/>
          </a:xfrm>
        </p:grpSpPr>
        <p:sp>
          <p:nvSpPr>
            <p:cNvPr id="9" name="TextBox 8">
              <a:extLst>
                <a:ext uri="{FF2B5EF4-FFF2-40B4-BE49-F238E27FC236}">
                  <a16:creationId xmlns:a16="http://schemas.microsoft.com/office/drawing/2014/main" id="{B69C1AAA-39C9-A890-C512-5806A441114D}"/>
                </a:ext>
              </a:extLst>
            </p:cNvPr>
            <p:cNvSpPr txBox="1"/>
            <p:nvPr/>
          </p:nvSpPr>
          <p:spPr>
            <a:xfrm>
              <a:off x="2016952" y="1283845"/>
              <a:ext cx="9990297" cy="423449"/>
            </a:xfrm>
            <a:prstGeom prst="rect">
              <a:avLst/>
            </a:prstGeom>
            <a:noFill/>
          </p:spPr>
          <p:txBody>
            <a:bodyPr wrap="square">
              <a:spAutoFit/>
            </a:bodyPr>
            <a:lstStyle/>
            <a:p>
              <a:pPr>
                <a:lnSpc>
                  <a:spcPct val="150000"/>
                </a:lnSpc>
              </a:pPr>
              <a:r>
                <a:rPr lang="en-US" sz="1600" dirty="0"/>
                <a:t>Develop a deep learning architecture for FER - can be used in real-time applications on low-resource devices</a:t>
              </a:r>
            </a:p>
          </p:txBody>
        </p:sp>
        <p:pic>
          <p:nvPicPr>
            <p:cNvPr id="1036" name="Picture 12" descr="Deep learning - Free electronics icons">
              <a:extLst>
                <a:ext uri="{FF2B5EF4-FFF2-40B4-BE49-F238E27FC236}">
                  <a16:creationId xmlns:a16="http://schemas.microsoft.com/office/drawing/2014/main" id="{531A0711-B81B-5FD6-825F-34871D22C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9489" y="1332058"/>
              <a:ext cx="464871" cy="464871"/>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descr="Head with gears outline">
              <a:extLst>
                <a:ext uri="{FF2B5EF4-FFF2-40B4-BE49-F238E27FC236}">
                  <a16:creationId xmlns:a16="http://schemas.microsoft.com/office/drawing/2014/main" id="{11D9E9B4-056D-4159-5F14-8BE6995BB6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531" y="1263305"/>
              <a:ext cx="616129" cy="616129"/>
            </a:xfrm>
            <a:prstGeom prst="rect">
              <a:avLst/>
            </a:prstGeom>
          </p:spPr>
        </p:pic>
      </p:grpSp>
      <p:grpSp>
        <p:nvGrpSpPr>
          <p:cNvPr id="29" name="Group 28">
            <a:extLst>
              <a:ext uri="{FF2B5EF4-FFF2-40B4-BE49-F238E27FC236}">
                <a16:creationId xmlns:a16="http://schemas.microsoft.com/office/drawing/2014/main" id="{52B3CE58-A89D-E8BB-D919-63D28B717F6F}"/>
              </a:ext>
            </a:extLst>
          </p:cNvPr>
          <p:cNvGrpSpPr/>
          <p:nvPr/>
        </p:nvGrpSpPr>
        <p:grpSpPr>
          <a:xfrm>
            <a:off x="767625" y="2187207"/>
            <a:ext cx="11297847" cy="633412"/>
            <a:chOff x="484991" y="3185965"/>
            <a:chExt cx="11297847" cy="633412"/>
          </a:xfrm>
        </p:grpSpPr>
        <p:sp>
          <p:nvSpPr>
            <p:cNvPr id="12" name="TextBox 11">
              <a:extLst>
                <a:ext uri="{FF2B5EF4-FFF2-40B4-BE49-F238E27FC236}">
                  <a16:creationId xmlns:a16="http://schemas.microsoft.com/office/drawing/2014/main" id="{D628B843-4914-7F51-0C08-7FC6B4570FC0}"/>
                </a:ext>
              </a:extLst>
            </p:cNvPr>
            <p:cNvSpPr txBox="1"/>
            <p:nvPr/>
          </p:nvSpPr>
          <p:spPr>
            <a:xfrm>
              <a:off x="1714160" y="3257187"/>
              <a:ext cx="10068678" cy="423449"/>
            </a:xfrm>
            <a:prstGeom prst="rect">
              <a:avLst/>
            </a:prstGeom>
            <a:noFill/>
          </p:spPr>
          <p:txBody>
            <a:bodyPr wrap="square">
              <a:spAutoFit/>
            </a:bodyPr>
            <a:lstStyle/>
            <a:p>
              <a:pPr>
                <a:lnSpc>
                  <a:spcPct val="150000"/>
                </a:lnSpc>
              </a:pPr>
              <a:r>
                <a:rPr lang="en-US" sz="1600" dirty="0"/>
                <a:t>Investigate the effects of data augmentation and hyperparameter tuning on the performance of the FER model</a:t>
              </a:r>
            </a:p>
          </p:txBody>
        </p:sp>
        <p:pic>
          <p:nvPicPr>
            <p:cNvPr id="26" name="Graphic 25" descr="Gears with solid fill">
              <a:extLst>
                <a:ext uri="{FF2B5EF4-FFF2-40B4-BE49-F238E27FC236}">
                  <a16:creationId xmlns:a16="http://schemas.microsoft.com/office/drawing/2014/main" id="{B61C662A-DF63-D302-81D6-25EBFF579B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1450" y="3185965"/>
              <a:ext cx="614960" cy="614960"/>
            </a:xfrm>
            <a:prstGeom prst="rect">
              <a:avLst/>
            </a:prstGeom>
          </p:spPr>
        </p:pic>
        <p:pic>
          <p:nvPicPr>
            <p:cNvPr id="28" name="Graphic 27" descr="Database with solid fill">
              <a:extLst>
                <a:ext uri="{FF2B5EF4-FFF2-40B4-BE49-F238E27FC236}">
                  <a16:creationId xmlns:a16="http://schemas.microsoft.com/office/drawing/2014/main" id="{91CFC153-CCE0-A8BE-B654-7A4AA51FBA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4991" y="3203248"/>
              <a:ext cx="616129" cy="616129"/>
            </a:xfrm>
            <a:prstGeom prst="rect">
              <a:avLst/>
            </a:prstGeom>
          </p:spPr>
        </p:pic>
      </p:grpSp>
      <p:grpSp>
        <p:nvGrpSpPr>
          <p:cNvPr id="30" name="Group 29">
            <a:extLst>
              <a:ext uri="{FF2B5EF4-FFF2-40B4-BE49-F238E27FC236}">
                <a16:creationId xmlns:a16="http://schemas.microsoft.com/office/drawing/2014/main" id="{8B7B5244-ABD6-BCF0-B95A-C579578811D2}"/>
              </a:ext>
            </a:extLst>
          </p:cNvPr>
          <p:cNvGrpSpPr/>
          <p:nvPr/>
        </p:nvGrpSpPr>
        <p:grpSpPr>
          <a:xfrm>
            <a:off x="721138" y="4234680"/>
            <a:ext cx="10469390" cy="796918"/>
            <a:chOff x="581502" y="5292740"/>
            <a:chExt cx="10469390" cy="796918"/>
          </a:xfrm>
        </p:grpSpPr>
        <p:grpSp>
          <p:nvGrpSpPr>
            <p:cNvPr id="19" name="Group 18">
              <a:extLst>
                <a:ext uri="{FF2B5EF4-FFF2-40B4-BE49-F238E27FC236}">
                  <a16:creationId xmlns:a16="http://schemas.microsoft.com/office/drawing/2014/main" id="{52579B48-8580-8BA9-98D3-7801D20A04E6}"/>
                </a:ext>
              </a:extLst>
            </p:cNvPr>
            <p:cNvGrpSpPr/>
            <p:nvPr/>
          </p:nvGrpSpPr>
          <p:grpSpPr>
            <a:xfrm>
              <a:off x="1246982" y="5292740"/>
              <a:ext cx="9803910" cy="787167"/>
              <a:chOff x="1022571" y="5231096"/>
              <a:chExt cx="9803910" cy="787167"/>
            </a:xfrm>
          </p:grpSpPr>
          <p:sp>
            <p:nvSpPr>
              <p:cNvPr id="10" name="TextBox 9">
                <a:extLst>
                  <a:ext uri="{FF2B5EF4-FFF2-40B4-BE49-F238E27FC236}">
                    <a16:creationId xmlns:a16="http://schemas.microsoft.com/office/drawing/2014/main" id="{4DF5E90E-B6E3-1B82-E85F-CFD2F18A98BF}"/>
                  </a:ext>
                </a:extLst>
              </p:cNvPr>
              <p:cNvSpPr txBox="1"/>
              <p:nvPr/>
            </p:nvSpPr>
            <p:spPr>
              <a:xfrm>
                <a:off x="1714160" y="5231096"/>
                <a:ext cx="9112321" cy="423449"/>
              </a:xfrm>
              <a:prstGeom prst="rect">
                <a:avLst/>
              </a:prstGeom>
              <a:noFill/>
            </p:spPr>
            <p:txBody>
              <a:bodyPr wrap="square">
                <a:spAutoFit/>
              </a:bodyPr>
              <a:lstStyle/>
              <a:p>
                <a:pPr>
                  <a:lnSpc>
                    <a:spcPct val="150000"/>
                  </a:lnSpc>
                </a:pPr>
                <a:r>
                  <a:rPr lang="en-US" sz="1600" dirty="0"/>
                  <a:t>Deploy the model in a real-time environment - build a practical system for real-time FER </a:t>
                </a:r>
                <a:endParaRPr lang="en-PK" sz="1600" dirty="0"/>
              </a:p>
            </p:txBody>
          </p:sp>
          <p:pic>
            <p:nvPicPr>
              <p:cNvPr id="3" name="Picture 2" descr="A picture containing black, darkness&#10;&#10;Description automatically generated">
                <a:extLst>
                  <a:ext uri="{FF2B5EF4-FFF2-40B4-BE49-F238E27FC236}">
                    <a16:creationId xmlns:a16="http://schemas.microsoft.com/office/drawing/2014/main" id="{797E1555-EA79-2AF7-93B8-8594289CBC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2571" y="5334047"/>
                <a:ext cx="684216" cy="684216"/>
              </a:xfrm>
              <a:prstGeom prst="rect">
                <a:avLst/>
              </a:prstGeom>
            </p:spPr>
          </p:pic>
        </p:grpSp>
        <p:pic>
          <p:nvPicPr>
            <p:cNvPr id="1046" name="Picture 22" descr="Real time - Free time and date icons">
              <a:extLst>
                <a:ext uri="{FF2B5EF4-FFF2-40B4-BE49-F238E27FC236}">
                  <a16:creationId xmlns:a16="http://schemas.microsoft.com/office/drawing/2014/main" id="{E8A46B5E-D2A7-598C-62FB-CB753558B2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502" y="5395691"/>
              <a:ext cx="693967" cy="6939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4206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p:tgtEl>
                                          <p:spTgt spid="29"/>
                                        </p:tgtEl>
                                        <p:attrNameLst>
                                          <p:attrName>ppt_y</p:attrName>
                                        </p:attrNameLst>
                                      </p:cBhvr>
                                      <p:tavLst>
                                        <p:tav tm="0">
                                          <p:val>
                                            <p:strVal val="#ppt_y+#ppt_h*1.125000"/>
                                          </p:val>
                                        </p:tav>
                                        <p:tav tm="100000">
                                          <p:val>
                                            <p:strVal val="#ppt_y"/>
                                          </p:val>
                                        </p:tav>
                                      </p:tavLst>
                                    </p:anim>
                                    <p:animEffect transition="in" filter="wipe(up)">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anim calcmode="lin" valueType="num">
                                      <p:cBhvr>
                                        <p:cTn id="21" dur="500" fill="hold"/>
                                        <p:tgtEl>
                                          <p:spTgt spid="18"/>
                                        </p:tgtEl>
                                        <p:attrNameLst>
                                          <p:attrName>ppt_x</p:attrName>
                                        </p:attrNameLst>
                                      </p:cBhvr>
                                      <p:tavLst>
                                        <p:tav tm="0">
                                          <p:val>
                                            <p:strVal val="#ppt_x"/>
                                          </p:val>
                                        </p:tav>
                                        <p:tav tm="100000">
                                          <p:val>
                                            <p:strVal val="#ppt_x"/>
                                          </p:val>
                                        </p:tav>
                                      </p:tavLst>
                                    </p:anim>
                                    <p:anim calcmode="lin" valueType="num">
                                      <p:cBhvr>
                                        <p:cTn id="22"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7C54B7-0A69-3757-7C94-122D7BE8057D}"/>
              </a:ext>
            </a:extLst>
          </p:cNvPr>
          <p:cNvSpPr txBox="1"/>
          <p:nvPr/>
        </p:nvSpPr>
        <p:spPr>
          <a:xfrm>
            <a:off x="890555" y="1778886"/>
            <a:ext cx="4561726" cy="327628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solidFill>
                  <a:schemeClr val="bg2">
                    <a:lumMod val="90000"/>
                  </a:schemeClr>
                </a:solidFill>
              </a:rPr>
              <a:t>Introduction </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Objective </a:t>
            </a:r>
          </a:p>
          <a:p>
            <a:pPr marL="285750" indent="-285750">
              <a:lnSpc>
                <a:spcPct val="150000"/>
              </a:lnSpc>
              <a:buClr>
                <a:schemeClr val="tx1"/>
              </a:buClr>
              <a:buFont typeface="Wingdings" panose="05000000000000000000" pitchFamily="2" charset="2"/>
              <a:buChar char="v"/>
            </a:pPr>
            <a:r>
              <a:rPr lang="en-US" sz="2000" b="1" dirty="0"/>
              <a:t>Dataset</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Methods and Implementation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Results</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Conclusion</a:t>
            </a:r>
          </a:p>
          <a:p>
            <a:pPr marL="285750" indent="-285750">
              <a:lnSpc>
                <a:spcPct val="150000"/>
              </a:lnSpc>
              <a:buClr>
                <a:schemeClr val="bg2">
                  <a:lumMod val="90000"/>
                </a:schemeClr>
              </a:buClr>
              <a:buFont typeface="Wingdings" panose="05000000000000000000" pitchFamily="2" charset="2"/>
              <a:buChar char="v"/>
            </a:pPr>
            <a:r>
              <a:rPr lang="en-US" sz="2000" dirty="0">
                <a:solidFill>
                  <a:schemeClr val="bg2">
                    <a:lumMod val="90000"/>
                  </a:schemeClr>
                </a:solidFill>
              </a:rPr>
              <a:t>Outlook</a:t>
            </a:r>
          </a:p>
        </p:txBody>
      </p:sp>
      <p:sp>
        <p:nvSpPr>
          <p:cNvPr id="3" name="TextBox 2">
            <a:extLst>
              <a:ext uri="{FF2B5EF4-FFF2-40B4-BE49-F238E27FC236}">
                <a16:creationId xmlns:a16="http://schemas.microsoft.com/office/drawing/2014/main" id="{4156775B-3C9F-B134-F2B7-C69893C05494}"/>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Contents</a:t>
            </a:r>
          </a:p>
        </p:txBody>
      </p:sp>
      <p:sp>
        <p:nvSpPr>
          <p:cNvPr id="4" name="Slide Number Placeholder 3">
            <a:extLst>
              <a:ext uri="{FF2B5EF4-FFF2-40B4-BE49-F238E27FC236}">
                <a16:creationId xmlns:a16="http://schemas.microsoft.com/office/drawing/2014/main" id="{F05A770B-2802-4688-06BA-B2407700E1BE}"/>
              </a:ext>
            </a:extLst>
          </p:cNvPr>
          <p:cNvSpPr>
            <a:spLocks noGrp="1"/>
          </p:cNvSpPr>
          <p:nvPr>
            <p:ph type="sldNum" sz="quarter" idx="12"/>
          </p:nvPr>
        </p:nvSpPr>
        <p:spPr/>
        <p:txBody>
          <a:bodyPr/>
          <a:lstStyle/>
          <a:p>
            <a:fld id="{B6B6B335-BA66-4D24-92C2-27886ABD77F8}" type="slidenum">
              <a:rPr lang="en-PK" smtClean="0"/>
              <a:t>7</a:t>
            </a:fld>
            <a:endParaRPr lang="en-PK"/>
          </a:p>
        </p:txBody>
      </p:sp>
    </p:spTree>
    <p:extLst>
      <p:ext uri="{BB962C8B-B14F-4D97-AF65-F5344CB8AC3E}">
        <p14:creationId xmlns:p14="http://schemas.microsoft.com/office/powerpoint/2010/main" val="111098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different people's faces&#10;&#10;Description automatically generated with medium confidence">
            <a:extLst>
              <a:ext uri="{FF2B5EF4-FFF2-40B4-BE49-F238E27FC236}">
                <a16:creationId xmlns:a16="http://schemas.microsoft.com/office/drawing/2014/main" id="{B901FC7F-A083-2314-8C59-689E8213D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71885"/>
            <a:ext cx="5352108" cy="5684465"/>
          </a:xfrm>
          <a:prstGeom prst="rect">
            <a:avLst/>
          </a:prstGeom>
        </p:spPr>
      </p:pic>
      <p:sp>
        <p:nvSpPr>
          <p:cNvPr id="8" name="TextBox 7">
            <a:extLst>
              <a:ext uri="{FF2B5EF4-FFF2-40B4-BE49-F238E27FC236}">
                <a16:creationId xmlns:a16="http://schemas.microsoft.com/office/drawing/2014/main" id="{B6490F11-9890-B3E6-2ACD-EC4466BBC40D}"/>
              </a:ext>
            </a:extLst>
          </p:cNvPr>
          <p:cNvSpPr txBox="1"/>
          <p:nvPr/>
        </p:nvSpPr>
        <p:spPr>
          <a:xfrm>
            <a:off x="890555" y="2003461"/>
            <a:ext cx="2138983" cy="3788858"/>
          </a:xfrm>
          <a:prstGeom prst="rect">
            <a:avLst/>
          </a:prstGeom>
          <a:noFill/>
        </p:spPr>
        <p:txBody>
          <a:bodyPr wrap="none" rtlCol="0">
            <a:spAutoFit/>
          </a:bodyPr>
          <a:lstStyle/>
          <a:p>
            <a:pPr marL="285750" indent="-285750">
              <a:lnSpc>
                <a:spcPct val="150000"/>
              </a:lnSpc>
              <a:buFont typeface="Wingdings" panose="05000000000000000000" pitchFamily="2" charset="2"/>
              <a:buChar char="v"/>
            </a:pPr>
            <a:r>
              <a:rPr lang="en-US" dirty="0"/>
              <a:t>FER 2013 dataset </a:t>
            </a:r>
          </a:p>
          <a:p>
            <a:pPr marL="285750" indent="-285750">
              <a:lnSpc>
                <a:spcPct val="150000"/>
              </a:lnSpc>
              <a:buFont typeface="Wingdings" panose="05000000000000000000" pitchFamily="2" charset="2"/>
              <a:buChar char="v"/>
            </a:pPr>
            <a:r>
              <a:rPr lang="en-US" dirty="0"/>
              <a:t>7-emotions :</a:t>
            </a:r>
          </a:p>
          <a:p>
            <a:pPr marL="742950" lvl="1" indent="-285750">
              <a:lnSpc>
                <a:spcPct val="150000"/>
              </a:lnSpc>
              <a:buFont typeface="Wingdings" panose="05000000000000000000" pitchFamily="2" charset="2"/>
              <a:buChar char="§"/>
            </a:pPr>
            <a:r>
              <a:rPr lang="en-US" dirty="0"/>
              <a:t>Anger </a:t>
            </a:r>
          </a:p>
          <a:p>
            <a:pPr marL="742950" lvl="1" indent="-285750">
              <a:lnSpc>
                <a:spcPct val="150000"/>
              </a:lnSpc>
              <a:buFont typeface="Wingdings" panose="05000000000000000000" pitchFamily="2" charset="2"/>
              <a:buChar char="§"/>
            </a:pPr>
            <a:r>
              <a:rPr lang="en-US" dirty="0"/>
              <a:t>Disgust</a:t>
            </a:r>
          </a:p>
          <a:p>
            <a:pPr marL="742950" lvl="1" indent="-285750">
              <a:lnSpc>
                <a:spcPct val="150000"/>
              </a:lnSpc>
              <a:buFont typeface="Wingdings" panose="05000000000000000000" pitchFamily="2" charset="2"/>
              <a:buChar char="§"/>
            </a:pPr>
            <a:r>
              <a:rPr lang="en-US" dirty="0"/>
              <a:t>Fear</a:t>
            </a:r>
          </a:p>
          <a:p>
            <a:pPr marL="742950" lvl="1" indent="-285750">
              <a:lnSpc>
                <a:spcPct val="150000"/>
              </a:lnSpc>
              <a:buFont typeface="Wingdings" panose="05000000000000000000" pitchFamily="2" charset="2"/>
              <a:buChar char="§"/>
            </a:pPr>
            <a:r>
              <a:rPr lang="en-US" dirty="0"/>
              <a:t>Happiness</a:t>
            </a:r>
          </a:p>
          <a:p>
            <a:pPr marL="742950" lvl="1" indent="-285750">
              <a:lnSpc>
                <a:spcPct val="150000"/>
              </a:lnSpc>
              <a:buFont typeface="Wingdings" panose="05000000000000000000" pitchFamily="2" charset="2"/>
              <a:buChar char="§"/>
            </a:pPr>
            <a:r>
              <a:rPr lang="en-US" dirty="0"/>
              <a:t>Sadness</a:t>
            </a:r>
          </a:p>
          <a:p>
            <a:pPr marL="742950" lvl="1" indent="-285750">
              <a:lnSpc>
                <a:spcPct val="150000"/>
              </a:lnSpc>
              <a:buFont typeface="Wingdings" panose="05000000000000000000" pitchFamily="2" charset="2"/>
              <a:buChar char="§"/>
            </a:pPr>
            <a:r>
              <a:rPr lang="en-US" dirty="0"/>
              <a:t>Surprise</a:t>
            </a:r>
          </a:p>
          <a:p>
            <a:pPr marL="742950" lvl="1" indent="-285750">
              <a:lnSpc>
                <a:spcPct val="150000"/>
              </a:lnSpc>
              <a:buFont typeface="Wingdings" panose="05000000000000000000" pitchFamily="2" charset="2"/>
              <a:buChar char="§"/>
            </a:pPr>
            <a:r>
              <a:rPr lang="en-US" dirty="0"/>
              <a:t>Neutral</a:t>
            </a:r>
          </a:p>
        </p:txBody>
      </p:sp>
      <p:sp>
        <p:nvSpPr>
          <p:cNvPr id="3" name="TextBox 2">
            <a:extLst>
              <a:ext uri="{FF2B5EF4-FFF2-40B4-BE49-F238E27FC236}">
                <a16:creationId xmlns:a16="http://schemas.microsoft.com/office/drawing/2014/main" id="{13CAC95E-6B7A-3F75-1545-D09E4D0ACB2F}"/>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Dataset</a:t>
            </a:r>
          </a:p>
        </p:txBody>
      </p:sp>
      <p:sp>
        <p:nvSpPr>
          <p:cNvPr id="2" name="Slide Number Placeholder 1">
            <a:extLst>
              <a:ext uri="{FF2B5EF4-FFF2-40B4-BE49-F238E27FC236}">
                <a16:creationId xmlns:a16="http://schemas.microsoft.com/office/drawing/2014/main" id="{30D53B02-887B-FF46-74F8-3CB7CBC0DD89}"/>
              </a:ext>
            </a:extLst>
          </p:cNvPr>
          <p:cNvSpPr>
            <a:spLocks noGrp="1"/>
          </p:cNvSpPr>
          <p:nvPr>
            <p:ph type="sldNum" sz="quarter" idx="12"/>
          </p:nvPr>
        </p:nvSpPr>
        <p:spPr/>
        <p:txBody>
          <a:bodyPr/>
          <a:lstStyle/>
          <a:p>
            <a:fld id="{B6B6B335-BA66-4D24-92C2-27886ABD77F8}" type="slidenum">
              <a:rPr lang="en-PK" smtClean="0"/>
              <a:t>8</a:t>
            </a:fld>
            <a:endParaRPr lang="en-PK"/>
          </a:p>
        </p:txBody>
      </p:sp>
    </p:spTree>
    <p:extLst>
      <p:ext uri="{BB962C8B-B14F-4D97-AF65-F5344CB8AC3E}">
        <p14:creationId xmlns:p14="http://schemas.microsoft.com/office/powerpoint/2010/main" val="8366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anim calcmode="lin" valueType="num">
                                      <p:cBhvr>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anim calcmode="lin" valueType="num">
                                      <p:cBhvr>
                                        <p:cTn id="2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anim calcmode="lin" valueType="num">
                                      <p:cBhvr>
                                        <p:cTn id="28"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5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anim calcmode="lin" valueType="num">
                                      <p:cBhvr>
                                        <p:cTn id="3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5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anim calcmode="lin" valueType="num">
                                      <p:cBhvr>
                                        <p:cTn id="38"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anim calcmode="lin" valueType="num">
                                      <p:cBhvr>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anim calcmode="lin" valueType="num">
                                      <p:cBhvr>
                                        <p:cTn id="48"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5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fade">
                                      <p:cBhvr>
                                        <p:cTn id="52" dur="500"/>
                                        <p:tgtEl>
                                          <p:spTgt spid="8">
                                            <p:txEl>
                                              <p:pRg st="8" end="8"/>
                                            </p:txEl>
                                          </p:spTgt>
                                        </p:tgtEl>
                                      </p:cBhvr>
                                    </p:animEffect>
                                    <p:anim calcmode="lin" valueType="num">
                                      <p:cBhvr>
                                        <p:cTn id="5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54"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 text, colorfulness, design&#10;&#10;Description automatically generated">
            <a:extLst>
              <a:ext uri="{FF2B5EF4-FFF2-40B4-BE49-F238E27FC236}">
                <a16:creationId xmlns:a16="http://schemas.microsoft.com/office/drawing/2014/main" id="{A37BA99A-6AE0-F825-13BA-33ECD11CE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87339"/>
            <a:ext cx="4586742" cy="3611333"/>
          </a:xfrm>
          <a:prstGeom prst="rect">
            <a:avLst/>
          </a:prstGeom>
        </p:spPr>
      </p:pic>
      <p:sp>
        <p:nvSpPr>
          <p:cNvPr id="2" name="TextBox 1">
            <a:extLst>
              <a:ext uri="{FF2B5EF4-FFF2-40B4-BE49-F238E27FC236}">
                <a16:creationId xmlns:a16="http://schemas.microsoft.com/office/drawing/2014/main" id="{156DB2EC-22EB-D389-D4CE-3498B3C29C12}"/>
              </a:ext>
            </a:extLst>
          </p:cNvPr>
          <p:cNvSpPr txBox="1"/>
          <p:nvPr/>
        </p:nvSpPr>
        <p:spPr>
          <a:xfrm>
            <a:off x="890555" y="1684426"/>
            <a:ext cx="4062587"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35887 , 48x48 pixel gray scale images</a:t>
            </a:r>
          </a:p>
        </p:txBody>
      </p:sp>
      <p:graphicFrame>
        <p:nvGraphicFramePr>
          <p:cNvPr id="3" name="Table 3">
            <a:extLst>
              <a:ext uri="{FF2B5EF4-FFF2-40B4-BE49-F238E27FC236}">
                <a16:creationId xmlns:a16="http://schemas.microsoft.com/office/drawing/2014/main" id="{490C7F2C-47CA-6E73-F5C7-E9821C42E6EF}"/>
              </a:ext>
            </a:extLst>
          </p:cNvPr>
          <p:cNvGraphicFramePr>
            <a:graphicFrameLocks noGrp="1"/>
          </p:cNvGraphicFramePr>
          <p:nvPr>
            <p:extLst>
              <p:ext uri="{D42A27DB-BD31-4B8C-83A1-F6EECF244321}">
                <p14:modId xmlns:p14="http://schemas.microsoft.com/office/powerpoint/2010/main" val="3608008035"/>
              </p:ext>
            </p:extLst>
          </p:nvPr>
        </p:nvGraphicFramePr>
        <p:xfrm>
          <a:off x="890555" y="2787339"/>
          <a:ext cx="4245510" cy="2926080"/>
        </p:xfrm>
        <a:graphic>
          <a:graphicData uri="http://schemas.openxmlformats.org/drawingml/2006/table">
            <a:tbl>
              <a:tblPr firstRow="1" bandRow="1">
                <a:tableStyleId>{5C22544A-7EE6-4342-B048-85BDC9FD1C3A}</a:tableStyleId>
              </a:tblPr>
              <a:tblGrid>
                <a:gridCol w="2122755">
                  <a:extLst>
                    <a:ext uri="{9D8B030D-6E8A-4147-A177-3AD203B41FA5}">
                      <a16:colId xmlns:a16="http://schemas.microsoft.com/office/drawing/2014/main" val="3752839180"/>
                    </a:ext>
                  </a:extLst>
                </a:gridCol>
                <a:gridCol w="2122755">
                  <a:extLst>
                    <a:ext uri="{9D8B030D-6E8A-4147-A177-3AD203B41FA5}">
                      <a16:colId xmlns:a16="http://schemas.microsoft.com/office/drawing/2014/main" val="1428665820"/>
                    </a:ext>
                  </a:extLst>
                </a:gridCol>
              </a:tblGrid>
              <a:tr h="361147">
                <a:tc>
                  <a:txBody>
                    <a:bodyPr/>
                    <a:lstStyle/>
                    <a:p>
                      <a:r>
                        <a:rPr lang="en-US" dirty="0"/>
                        <a:t>Emotion</a:t>
                      </a:r>
                      <a:endParaRPr lang="en-PK" dirty="0"/>
                    </a:p>
                  </a:txBody>
                  <a:tcPr/>
                </a:tc>
                <a:tc>
                  <a:txBody>
                    <a:bodyPr/>
                    <a:lstStyle/>
                    <a:p>
                      <a:r>
                        <a:rPr lang="en-US" dirty="0"/>
                        <a:t># of samples</a:t>
                      </a:r>
                      <a:endParaRPr lang="en-PK" dirty="0"/>
                    </a:p>
                  </a:txBody>
                  <a:tcPr/>
                </a:tc>
                <a:extLst>
                  <a:ext uri="{0D108BD9-81ED-4DB2-BD59-A6C34878D82A}">
                    <a16:rowId xmlns:a16="http://schemas.microsoft.com/office/drawing/2014/main" val="185499155"/>
                  </a:ext>
                </a:extLst>
              </a:tr>
              <a:tr h="361147">
                <a:tc>
                  <a:txBody>
                    <a:bodyPr/>
                    <a:lstStyle/>
                    <a:p>
                      <a:r>
                        <a:rPr lang="en-US" dirty="0"/>
                        <a:t>Angry</a:t>
                      </a:r>
                      <a:endParaRPr lang="en-PK" dirty="0"/>
                    </a:p>
                  </a:txBody>
                  <a:tcPr/>
                </a:tc>
                <a:tc>
                  <a:txBody>
                    <a:bodyPr/>
                    <a:lstStyle/>
                    <a:p>
                      <a:r>
                        <a:rPr lang="en-US" dirty="0"/>
                        <a:t>4953</a:t>
                      </a:r>
                      <a:endParaRPr lang="en-PK" dirty="0"/>
                    </a:p>
                  </a:txBody>
                  <a:tcPr/>
                </a:tc>
                <a:extLst>
                  <a:ext uri="{0D108BD9-81ED-4DB2-BD59-A6C34878D82A}">
                    <a16:rowId xmlns:a16="http://schemas.microsoft.com/office/drawing/2014/main" val="549623919"/>
                  </a:ext>
                </a:extLst>
              </a:tr>
              <a:tr h="361147">
                <a:tc>
                  <a:txBody>
                    <a:bodyPr/>
                    <a:lstStyle/>
                    <a:p>
                      <a:r>
                        <a:rPr lang="en-US" dirty="0"/>
                        <a:t>Disgust</a:t>
                      </a:r>
                      <a:endParaRPr lang="en-PK" dirty="0"/>
                    </a:p>
                  </a:txBody>
                  <a:tcPr/>
                </a:tc>
                <a:tc>
                  <a:txBody>
                    <a:bodyPr/>
                    <a:lstStyle/>
                    <a:p>
                      <a:r>
                        <a:rPr lang="en-US" dirty="0"/>
                        <a:t>547</a:t>
                      </a:r>
                      <a:endParaRPr lang="en-PK" dirty="0"/>
                    </a:p>
                  </a:txBody>
                  <a:tcPr/>
                </a:tc>
                <a:extLst>
                  <a:ext uri="{0D108BD9-81ED-4DB2-BD59-A6C34878D82A}">
                    <a16:rowId xmlns:a16="http://schemas.microsoft.com/office/drawing/2014/main" val="1151704504"/>
                  </a:ext>
                </a:extLst>
              </a:tr>
              <a:tr h="361147">
                <a:tc>
                  <a:txBody>
                    <a:bodyPr/>
                    <a:lstStyle/>
                    <a:p>
                      <a:r>
                        <a:rPr lang="en-US" dirty="0"/>
                        <a:t>Fear</a:t>
                      </a:r>
                      <a:endParaRPr lang="en-PK" dirty="0"/>
                    </a:p>
                  </a:txBody>
                  <a:tcPr/>
                </a:tc>
                <a:tc>
                  <a:txBody>
                    <a:bodyPr/>
                    <a:lstStyle/>
                    <a:p>
                      <a:r>
                        <a:rPr lang="en-US" dirty="0"/>
                        <a:t>5121</a:t>
                      </a:r>
                      <a:endParaRPr lang="en-PK" dirty="0"/>
                    </a:p>
                  </a:txBody>
                  <a:tcPr/>
                </a:tc>
                <a:extLst>
                  <a:ext uri="{0D108BD9-81ED-4DB2-BD59-A6C34878D82A}">
                    <a16:rowId xmlns:a16="http://schemas.microsoft.com/office/drawing/2014/main" val="4236388481"/>
                  </a:ext>
                </a:extLst>
              </a:tr>
              <a:tr h="361147">
                <a:tc>
                  <a:txBody>
                    <a:bodyPr/>
                    <a:lstStyle/>
                    <a:p>
                      <a:r>
                        <a:rPr lang="en-US" dirty="0"/>
                        <a:t>Happiness</a:t>
                      </a:r>
                      <a:endParaRPr lang="en-PK" dirty="0"/>
                    </a:p>
                  </a:txBody>
                  <a:tcPr/>
                </a:tc>
                <a:tc>
                  <a:txBody>
                    <a:bodyPr/>
                    <a:lstStyle/>
                    <a:p>
                      <a:r>
                        <a:rPr lang="en-US" dirty="0"/>
                        <a:t>8989</a:t>
                      </a:r>
                      <a:endParaRPr lang="en-PK" dirty="0"/>
                    </a:p>
                  </a:txBody>
                  <a:tcPr/>
                </a:tc>
                <a:extLst>
                  <a:ext uri="{0D108BD9-81ED-4DB2-BD59-A6C34878D82A}">
                    <a16:rowId xmlns:a16="http://schemas.microsoft.com/office/drawing/2014/main" val="618680058"/>
                  </a:ext>
                </a:extLst>
              </a:tr>
              <a:tr h="361147">
                <a:tc>
                  <a:txBody>
                    <a:bodyPr/>
                    <a:lstStyle/>
                    <a:p>
                      <a:r>
                        <a:rPr lang="en-US" dirty="0"/>
                        <a:t>Sadness</a:t>
                      </a:r>
                      <a:endParaRPr lang="en-PK" dirty="0"/>
                    </a:p>
                  </a:txBody>
                  <a:tcPr/>
                </a:tc>
                <a:tc>
                  <a:txBody>
                    <a:bodyPr/>
                    <a:lstStyle/>
                    <a:p>
                      <a:r>
                        <a:rPr lang="en-US" dirty="0"/>
                        <a:t>6077</a:t>
                      </a:r>
                      <a:endParaRPr lang="en-PK" dirty="0"/>
                    </a:p>
                  </a:txBody>
                  <a:tcPr/>
                </a:tc>
                <a:extLst>
                  <a:ext uri="{0D108BD9-81ED-4DB2-BD59-A6C34878D82A}">
                    <a16:rowId xmlns:a16="http://schemas.microsoft.com/office/drawing/2014/main" val="1428544077"/>
                  </a:ext>
                </a:extLst>
              </a:tr>
              <a:tr h="361147">
                <a:tc>
                  <a:txBody>
                    <a:bodyPr/>
                    <a:lstStyle/>
                    <a:p>
                      <a:r>
                        <a:rPr lang="en-US" dirty="0"/>
                        <a:t>Surprise</a:t>
                      </a:r>
                      <a:endParaRPr lang="en-PK" dirty="0"/>
                    </a:p>
                  </a:txBody>
                  <a:tcPr/>
                </a:tc>
                <a:tc>
                  <a:txBody>
                    <a:bodyPr/>
                    <a:lstStyle/>
                    <a:p>
                      <a:r>
                        <a:rPr lang="en-US" dirty="0"/>
                        <a:t>4002</a:t>
                      </a:r>
                      <a:endParaRPr lang="en-PK" dirty="0"/>
                    </a:p>
                  </a:txBody>
                  <a:tcPr/>
                </a:tc>
                <a:extLst>
                  <a:ext uri="{0D108BD9-81ED-4DB2-BD59-A6C34878D82A}">
                    <a16:rowId xmlns:a16="http://schemas.microsoft.com/office/drawing/2014/main" val="258339896"/>
                  </a:ext>
                </a:extLst>
              </a:tr>
              <a:tr h="361147">
                <a:tc>
                  <a:txBody>
                    <a:bodyPr/>
                    <a:lstStyle/>
                    <a:p>
                      <a:r>
                        <a:rPr lang="en-US" dirty="0"/>
                        <a:t>Neutral</a:t>
                      </a:r>
                      <a:endParaRPr lang="en-PK" dirty="0"/>
                    </a:p>
                  </a:txBody>
                  <a:tcPr/>
                </a:tc>
                <a:tc>
                  <a:txBody>
                    <a:bodyPr/>
                    <a:lstStyle/>
                    <a:p>
                      <a:r>
                        <a:rPr lang="en-US" dirty="0"/>
                        <a:t>6198</a:t>
                      </a:r>
                      <a:endParaRPr lang="en-PK" dirty="0"/>
                    </a:p>
                  </a:txBody>
                  <a:tcPr/>
                </a:tc>
                <a:extLst>
                  <a:ext uri="{0D108BD9-81ED-4DB2-BD59-A6C34878D82A}">
                    <a16:rowId xmlns:a16="http://schemas.microsoft.com/office/drawing/2014/main" val="3872274557"/>
                  </a:ext>
                </a:extLst>
              </a:tr>
            </a:tbl>
          </a:graphicData>
        </a:graphic>
      </p:graphicFrame>
      <p:sp>
        <p:nvSpPr>
          <p:cNvPr id="4" name="TextBox 3">
            <a:extLst>
              <a:ext uri="{FF2B5EF4-FFF2-40B4-BE49-F238E27FC236}">
                <a16:creationId xmlns:a16="http://schemas.microsoft.com/office/drawing/2014/main" id="{63F3FA1B-453A-9742-2995-A76918AF5E87}"/>
              </a:ext>
            </a:extLst>
          </p:cNvPr>
          <p:cNvSpPr txBox="1"/>
          <p:nvPr/>
        </p:nvSpPr>
        <p:spPr>
          <a:xfrm>
            <a:off x="890555" y="0"/>
            <a:ext cx="6097712" cy="754694"/>
          </a:xfrm>
          <a:prstGeom prst="rect">
            <a:avLst/>
          </a:prstGeom>
          <a:noFill/>
        </p:spPr>
        <p:txBody>
          <a:bodyPr wrap="square">
            <a:spAutoFit/>
          </a:bodyPr>
          <a:lstStyle/>
          <a:p>
            <a:pPr>
              <a:lnSpc>
                <a:spcPct val="150000"/>
              </a:lnSpc>
            </a:pPr>
            <a:r>
              <a:rPr lang="en-US" sz="3200" dirty="0"/>
              <a:t>Dataset</a:t>
            </a:r>
          </a:p>
        </p:txBody>
      </p:sp>
      <p:sp>
        <p:nvSpPr>
          <p:cNvPr id="5" name="Slide Number Placeholder 4">
            <a:extLst>
              <a:ext uri="{FF2B5EF4-FFF2-40B4-BE49-F238E27FC236}">
                <a16:creationId xmlns:a16="http://schemas.microsoft.com/office/drawing/2014/main" id="{7086A43B-F87F-5329-4E35-4E3E740BEEA4}"/>
              </a:ext>
            </a:extLst>
          </p:cNvPr>
          <p:cNvSpPr>
            <a:spLocks noGrp="1"/>
          </p:cNvSpPr>
          <p:nvPr>
            <p:ph type="sldNum" sz="quarter" idx="12"/>
          </p:nvPr>
        </p:nvSpPr>
        <p:spPr/>
        <p:txBody>
          <a:bodyPr/>
          <a:lstStyle/>
          <a:p>
            <a:fld id="{B6B6B335-BA66-4D24-92C2-27886ABD77F8}" type="slidenum">
              <a:rPr lang="en-PK" smtClean="0"/>
              <a:t>9</a:t>
            </a:fld>
            <a:endParaRPr lang="en-PK"/>
          </a:p>
        </p:txBody>
      </p:sp>
    </p:spTree>
    <p:extLst>
      <p:ext uri="{BB962C8B-B14F-4D97-AF65-F5344CB8AC3E}">
        <p14:creationId xmlns:p14="http://schemas.microsoft.com/office/powerpoint/2010/main" val="157304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14" presetClass="entr" presetSubtype="1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2486</Words>
  <Application>Microsoft Office PowerPoint</Application>
  <PresentationFormat>Widescreen</PresentationFormat>
  <Paragraphs>467</Paragraphs>
  <Slides>56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Calibri</vt:lpstr>
      <vt:lpstr>Calibri Light</vt:lpstr>
      <vt:lpstr>Cambria Math</vt:lpstr>
      <vt:lpstr>Courier New</vt:lpstr>
      <vt:lpstr>Nunito</vt:lpstr>
      <vt:lpstr>Times New Roman</vt:lpstr>
      <vt:lpstr>Wingdings</vt:lpstr>
      <vt:lpstr>Office Theme</vt:lpstr>
      <vt:lpstr>Facial Expression Recognition using Convolutional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 using Convolutional Neural Network</dc:title>
  <dc:creator>Talha Rehman</dc:creator>
  <cp:lastModifiedBy>Seyidova, Maleyka</cp:lastModifiedBy>
  <cp:revision>229</cp:revision>
  <dcterms:created xsi:type="dcterms:W3CDTF">2023-06-01T21:41:20Z</dcterms:created>
  <dcterms:modified xsi:type="dcterms:W3CDTF">2023-08-29T23:12:08Z</dcterms:modified>
</cp:coreProperties>
</file>